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90" r:id="rId2"/>
    <p:sldId id="289" r:id="rId3"/>
    <p:sldId id="300" r:id="rId4"/>
    <p:sldId id="301" r:id="rId5"/>
    <p:sldId id="302" r:id="rId6"/>
    <p:sldId id="303" r:id="rId7"/>
    <p:sldId id="304" r:id="rId8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ntent" id="{538794FB-BCE9-C34B-BC2E-F45A23906E23}">
          <p14:sldIdLst>
            <p14:sldId id="290"/>
            <p14:sldId id="289"/>
            <p14:sldId id="300"/>
            <p14:sldId id="301"/>
            <p14:sldId id="302"/>
            <p14:sldId id="303"/>
            <p14:sldId id="304"/>
          </p14:sldIdLst>
        </p14:section>
      </p14:sectionLst>
    </p:ext>
    <p:ext uri="{EFAFB233-063F-42B5-8137-9DF3F51BA10A}">
      <p15:sldGuideLst xmlns:p15="http://schemas.microsoft.com/office/powerpoint/2012/main">
        <p15:guide id="1" pos="108" userDrawn="1">
          <p15:clr>
            <a:srgbClr val="A4A3A4"/>
          </p15:clr>
        </p15:guide>
        <p15:guide id="2" orient="horz" pos="312" userDrawn="1">
          <p15:clr>
            <a:srgbClr val="A4A3A4"/>
          </p15:clr>
        </p15:guide>
        <p15:guide id="3" orient="horz" pos="504" userDrawn="1">
          <p15:clr>
            <a:srgbClr val="A4A3A4"/>
          </p15:clr>
        </p15:guide>
        <p15:guide id="4" orient="horz" pos="4080" userDrawn="1">
          <p15:clr>
            <a:srgbClr val="A4A3A4"/>
          </p15:clr>
        </p15:guide>
        <p15:guide id="5" pos="5652" userDrawn="1">
          <p15:clr>
            <a:srgbClr val="A4A3A4"/>
          </p15:clr>
        </p15:guide>
        <p15:guide id="6" orient="horz" pos="12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8E0E"/>
    <a:srgbClr val="3D5567"/>
    <a:srgbClr val="D3D7DD"/>
    <a:srgbClr val="6E99B4"/>
    <a:srgbClr val="29A592"/>
    <a:srgbClr val="839E2A"/>
    <a:srgbClr val="FF9B1B"/>
    <a:srgbClr val="FFD200"/>
    <a:srgbClr val="5B68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5"/>
    <p:restoredTop sz="88747" autoAdjust="0"/>
  </p:normalViewPr>
  <p:slideViewPr>
    <p:cSldViewPr snapToGrid="0" snapToObjects="1">
      <p:cViewPr varScale="1">
        <p:scale>
          <a:sx n="102" d="100"/>
          <a:sy n="102" d="100"/>
        </p:scale>
        <p:origin x="1908" y="114"/>
      </p:cViewPr>
      <p:guideLst>
        <p:guide pos="108"/>
        <p:guide orient="horz" pos="312"/>
        <p:guide orient="horz" pos="504"/>
        <p:guide orient="horz" pos="4080"/>
        <p:guide pos="5652"/>
        <p:guide orient="horz" pos="12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C90891-A747-AA4B-BB9F-8E89B85DB4E5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F7F9D-D851-B941-88AE-D77D238E4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21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Your notes below each slide in the body of your presentation should be written in complete sentences and paragraphs, supporting the content on each slide.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F7F9D-D851-B941-88AE-D77D238E439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297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Your notes below each slide in the body of your presentation should be written in complete sentences and paragraphs, supporting the content on each slide.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F7F9D-D851-B941-88AE-D77D238E439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897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Your notes below each slide in the body of your presentation should be written in complete sentences and paragraphs, supporting the content on each slide.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F7F9D-D851-B941-88AE-D77D238E439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772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Your notes below each slide in the body of your presentation should be written in complete sentences and paragraphs, supporting the content on each slide.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F7F9D-D851-B941-88AE-D77D238E439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195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Your notes below each slide in the body of your presentation should be written in complete sentences and paragraphs, supporting the content on each slide.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F7F9D-D851-B941-88AE-D77D238E439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1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mpus Gold Bar"/>
          <p:cNvSpPr/>
          <p:nvPr userDrawn="1"/>
        </p:nvSpPr>
        <p:spPr>
          <a:xfrm>
            <a:off x="304600" y="2712721"/>
            <a:ext cx="2019500" cy="193039"/>
          </a:xfrm>
          <a:prstGeom prst="rect">
            <a:avLst/>
          </a:prstGeom>
          <a:solidFill>
            <a:srgbClr val="C28E0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96301" y="3043681"/>
            <a:ext cx="6790299" cy="520134"/>
          </a:xfrm>
        </p:spPr>
        <p:txBody>
          <a:bodyPr lIns="0"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 hasCustomPrompt="1"/>
          </p:nvPr>
        </p:nvSpPr>
        <p:spPr>
          <a:xfrm>
            <a:off x="299122" y="3634641"/>
            <a:ext cx="3024188" cy="515938"/>
          </a:xfrm>
        </p:spPr>
        <p:txBody>
          <a:bodyPr lIns="0"/>
          <a:lstStyle>
            <a:lvl1pPr marL="0" indent="0">
              <a:buNone/>
              <a:defRPr>
                <a:solidFill>
                  <a:srgbClr val="3D5567"/>
                </a:solidFill>
              </a:defRPr>
            </a:lvl1pPr>
          </a:lstStyle>
          <a:p>
            <a:pPr lvl="0"/>
            <a:r>
              <a:rPr lang="en-US" dirty="0" smtClean="0"/>
              <a:t>&lt;&lt;DATE&gt;&gt;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5157" y="6041293"/>
            <a:ext cx="2741599" cy="4488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alphaModFix amt="10000"/>
          </a:blip>
          <a:srcRect l="-5357" t="374" r="52787" b="-374"/>
          <a:stretch/>
        </p:blipFill>
        <p:spPr>
          <a:xfrm>
            <a:off x="5813834" y="249646"/>
            <a:ext cx="3330166" cy="630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417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Blurb Divider">
    <p:bg>
      <p:bgPr>
        <a:solidFill>
          <a:srgbClr val="C28E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114300" y="1383324"/>
            <a:ext cx="8915400" cy="527539"/>
          </a:xfrm>
        </p:spPr>
        <p:txBody>
          <a:bodyPr>
            <a:noAutofit/>
          </a:bodyPr>
          <a:lstStyle>
            <a:lvl1pPr algn="ctr">
              <a:defRPr sz="33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14300" y="2005014"/>
            <a:ext cx="8932985" cy="3352433"/>
          </a:xfrm>
        </p:spPr>
        <p:txBody>
          <a:bodyPr>
            <a:normAutofit/>
          </a:bodyPr>
          <a:lstStyle>
            <a:lvl1pPr marL="0" indent="0" algn="ctr">
              <a:buNone/>
              <a:defRPr sz="1350" b="0">
                <a:solidFill>
                  <a:schemeClr val="tx1"/>
                </a:solidFill>
              </a:defRPr>
            </a:lvl1pPr>
            <a:lvl2pPr marL="342900" indent="0" algn="l">
              <a:buNone/>
              <a:defRPr>
                <a:solidFill>
                  <a:schemeClr val="tx1"/>
                </a:solidFill>
              </a:defRPr>
            </a:lvl2pPr>
            <a:lvl3pPr marL="685800" indent="0">
              <a:buNone/>
              <a:defRPr>
                <a:solidFill>
                  <a:schemeClr val="tx1"/>
                </a:solidFill>
              </a:defRPr>
            </a:lvl3pPr>
            <a:lvl4pPr marL="1028700" indent="0">
              <a:buNone/>
              <a:defRPr>
                <a:solidFill>
                  <a:schemeClr val="tx1"/>
                </a:solidFill>
              </a:defRPr>
            </a:lvl4pPr>
            <a:lvl5pPr marL="13716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3118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al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54977" y="5884984"/>
            <a:ext cx="4923692" cy="973016"/>
          </a:xfrm>
        </p:spPr>
        <p:txBody>
          <a:bodyPr lIns="0" anchor="t" anchorCtr="0">
            <a:normAutofit/>
          </a:bodyPr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/>
          <a:srcRect r="41356"/>
          <a:stretch/>
        </p:blipFill>
        <p:spPr>
          <a:xfrm>
            <a:off x="4987636" y="124"/>
            <a:ext cx="4156364" cy="6857752"/>
          </a:xfrm>
          <a:prstGeom prst="rect">
            <a:avLst/>
          </a:prstGeom>
        </p:spPr>
      </p:pic>
      <p:sp>
        <p:nvSpPr>
          <p:cNvPr id="11" name="Campus Gold Bar"/>
          <p:cNvSpPr/>
          <p:nvPr userDrawn="1"/>
        </p:nvSpPr>
        <p:spPr>
          <a:xfrm>
            <a:off x="260639" y="5549705"/>
            <a:ext cx="2019500" cy="193039"/>
          </a:xfrm>
          <a:prstGeom prst="rect">
            <a:avLst/>
          </a:prstGeom>
          <a:solidFill>
            <a:srgbClr val="C28E0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782847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Purdue University Global | This is Where the Title of the Presentation Will Go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42FB43-2456-A044-8E13-EEB7A3C5D0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80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3856" y="1892775"/>
            <a:ext cx="3780944" cy="311164"/>
          </a:xfrm>
        </p:spPr>
        <p:txBody>
          <a:bodyPr>
            <a:normAutofit/>
          </a:bodyPr>
          <a:lstStyle>
            <a:lvl1pPr marL="0" indent="0" algn="l">
              <a:buNone/>
              <a:defRPr sz="1350" b="1">
                <a:solidFill>
                  <a:srgbClr val="3D5567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Campus Gold Bar"/>
          <p:cNvSpPr/>
          <p:nvPr userDrawn="1"/>
        </p:nvSpPr>
        <p:spPr>
          <a:xfrm>
            <a:off x="114301" y="-1"/>
            <a:ext cx="66500" cy="822425"/>
          </a:xfrm>
          <a:prstGeom prst="rect">
            <a:avLst/>
          </a:prstGeom>
          <a:solidFill>
            <a:srgbClr val="C28E0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28588" y="6641431"/>
            <a:ext cx="7799497" cy="0"/>
          </a:xfrm>
          <a:prstGeom prst="line">
            <a:avLst/>
          </a:prstGeom>
          <a:ln w="9525">
            <a:solidFill>
              <a:srgbClr val="C28E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240030" y="2"/>
            <a:ext cx="6945630" cy="874985"/>
          </a:xfrm>
          <a:prstGeom prst="rect">
            <a:avLst/>
          </a:prstGeom>
        </p:spPr>
        <p:txBody>
          <a:bodyPr/>
          <a:lstStyle>
            <a:lvl1pPr>
              <a:defRPr>
                <a:latin typeface="Impact" charset="0"/>
                <a:ea typeface="Impact" charset="0"/>
                <a:cs typeface="Impact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42FB43-2456-A044-8E13-EEB7A3C5D0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69094" y="2321170"/>
            <a:ext cx="5090930" cy="3317630"/>
          </a:xfrm>
        </p:spPr>
        <p:txBody>
          <a:bodyPr>
            <a:normAutofit/>
          </a:bodyPr>
          <a:lstStyle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5829300" y="1465385"/>
            <a:ext cx="3121819" cy="4419478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Purdue University Global | This is Where the Title of the Presentation Will Go</a:t>
            </a:r>
          </a:p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67174" y="6530794"/>
            <a:ext cx="959536" cy="15709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0030" y="2"/>
            <a:ext cx="6945630" cy="8749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Impact" charset="0"/>
                <a:ea typeface="Impact" charset="0"/>
                <a:cs typeface="Impact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46185" y="1235630"/>
            <a:ext cx="8623738" cy="4351338"/>
          </a:xfrm>
        </p:spPr>
        <p:txBody>
          <a:bodyPr/>
          <a:lstStyle>
            <a:lvl1pPr marL="0" indent="0">
              <a:buNone/>
              <a:defRPr sz="1500" b="1">
                <a:solidFill>
                  <a:schemeClr val="tx1"/>
                </a:solidFill>
              </a:defRPr>
            </a:lvl1pPr>
            <a:lvl2pPr>
              <a:defRPr sz="1500"/>
            </a:lvl2pPr>
            <a:lvl3pPr marL="857250" indent="-171450">
              <a:buFont typeface="Wingdings" charset="2"/>
              <a:buChar char="§"/>
              <a:defRPr sz="1350"/>
            </a:lvl3pPr>
            <a:lvl4pPr marL="1200150" indent="-171450">
              <a:buFont typeface="Wingdings" charset="2"/>
              <a:buChar char="§"/>
              <a:defRPr sz="1200"/>
            </a:lvl4pPr>
            <a:lvl5pPr marL="1543050" indent="-171450">
              <a:buFont typeface="Wingdings" charset="2"/>
              <a:buChar char="§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ampus Gold Bar"/>
          <p:cNvSpPr/>
          <p:nvPr userDrawn="1"/>
        </p:nvSpPr>
        <p:spPr>
          <a:xfrm>
            <a:off x="114301" y="-1"/>
            <a:ext cx="66500" cy="822425"/>
          </a:xfrm>
          <a:prstGeom prst="rect">
            <a:avLst/>
          </a:prstGeom>
          <a:solidFill>
            <a:srgbClr val="C28E0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28588" y="6641431"/>
            <a:ext cx="7799497" cy="0"/>
          </a:xfrm>
          <a:prstGeom prst="line">
            <a:avLst/>
          </a:prstGeom>
          <a:ln w="9525">
            <a:solidFill>
              <a:srgbClr val="C28E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Purdue University Global | This is Where the Title of the Presentation Will Go</a:t>
            </a:r>
          </a:p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42FB43-2456-A044-8E13-EEB7A3C5D0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67174" y="6530794"/>
            <a:ext cx="959536" cy="1570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3742" y="1477282"/>
            <a:ext cx="3886200" cy="4351338"/>
          </a:xfr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44242" y="1477282"/>
            <a:ext cx="3886200" cy="4351338"/>
          </a:xfr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40030" y="2"/>
            <a:ext cx="6945630" cy="8749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Impact" charset="0"/>
                <a:ea typeface="Impact" charset="0"/>
                <a:cs typeface="Impact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Purdue University Global | This is Where the Title of the Presentation Will Go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42FB43-2456-A044-8E13-EEB7A3C5D0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1354" y="1125416"/>
            <a:ext cx="7825154" cy="679938"/>
          </a:xfrm>
        </p:spPr>
        <p:txBody>
          <a:bodyPr/>
          <a:lstStyle>
            <a:lvl1pPr marL="0" indent="0">
              <a:buNone/>
              <a:defRPr sz="1350" b="1">
                <a:solidFill>
                  <a:srgbClr val="3D5567"/>
                </a:solidFill>
              </a:defRPr>
            </a:lvl1pPr>
            <a:lvl2pPr>
              <a:defRPr sz="12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40030" y="2"/>
            <a:ext cx="6945630" cy="874985"/>
          </a:xfrm>
          <a:prstGeom prst="rect">
            <a:avLst/>
          </a:prstGeom>
        </p:spPr>
        <p:txBody>
          <a:bodyPr/>
          <a:lstStyle>
            <a:lvl1pPr>
              <a:defRPr>
                <a:latin typeface="Impact" charset="0"/>
                <a:ea typeface="Impact" charset="0"/>
                <a:cs typeface="Impact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2" hasCustomPrompt="1"/>
          </p:nvPr>
        </p:nvSpPr>
        <p:spPr>
          <a:xfrm>
            <a:off x="281354" y="1922585"/>
            <a:ext cx="7825154" cy="668214"/>
          </a:xfrm>
        </p:spPr>
        <p:txBody>
          <a:bodyPr/>
          <a:lstStyle>
            <a:lvl1pPr marL="0" indent="0">
              <a:buNone/>
              <a:defRPr sz="1350" b="1">
                <a:solidFill>
                  <a:srgbClr val="3D5567"/>
                </a:solidFill>
              </a:defRPr>
            </a:lvl1pPr>
            <a:lvl2pPr>
              <a:defRPr sz="12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281354" y="2708034"/>
            <a:ext cx="7825154" cy="633045"/>
          </a:xfrm>
        </p:spPr>
        <p:txBody>
          <a:bodyPr/>
          <a:lstStyle>
            <a:lvl1pPr marL="0" indent="0">
              <a:buNone/>
              <a:defRPr sz="1350" b="1">
                <a:solidFill>
                  <a:srgbClr val="3D5567"/>
                </a:solidFill>
              </a:defRPr>
            </a:lvl1pPr>
            <a:lvl2pPr>
              <a:defRPr sz="12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 hasCustomPrompt="1"/>
          </p:nvPr>
        </p:nvSpPr>
        <p:spPr>
          <a:xfrm>
            <a:off x="281354" y="3434865"/>
            <a:ext cx="7825154" cy="726829"/>
          </a:xfrm>
        </p:spPr>
        <p:txBody>
          <a:bodyPr/>
          <a:lstStyle>
            <a:lvl1pPr marL="0" indent="0">
              <a:buNone/>
              <a:defRPr sz="1350" b="1">
                <a:solidFill>
                  <a:srgbClr val="3D5567"/>
                </a:solidFill>
              </a:defRPr>
            </a:lvl1pPr>
            <a:lvl2pPr>
              <a:defRPr sz="12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5" hasCustomPrompt="1"/>
          </p:nvPr>
        </p:nvSpPr>
        <p:spPr>
          <a:xfrm>
            <a:off x="281354" y="4267204"/>
            <a:ext cx="7825154" cy="726829"/>
          </a:xfrm>
        </p:spPr>
        <p:txBody>
          <a:bodyPr/>
          <a:lstStyle>
            <a:lvl1pPr marL="0" indent="0">
              <a:buNone/>
              <a:defRPr sz="1350" b="1">
                <a:solidFill>
                  <a:srgbClr val="3D5567"/>
                </a:solidFill>
              </a:defRPr>
            </a:lvl1pPr>
            <a:lvl2pPr>
              <a:defRPr sz="12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Purdue University Global | This is Where the Title of the Presentation Will Go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642FB43-2456-A044-8E13-EEB7A3C5D0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8" hasCustomPrompt="1"/>
          </p:nvPr>
        </p:nvSpPr>
        <p:spPr>
          <a:xfrm>
            <a:off x="281354" y="5087819"/>
            <a:ext cx="7825154" cy="726829"/>
          </a:xfrm>
        </p:spPr>
        <p:txBody>
          <a:bodyPr/>
          <a:lstStyle>
            <a:lvl1pPr marL="0" indent="0">
              <a:buNone/>
              <a:defRPr sz="1350" b="1">
                <a:solidFill>
                  <a:srgbClr val="3D5567"/>
                </a:solidFill>
              </a:defRPr>
            </a:lvl1pPr>
            <a:lvl2pPr>
              <a:defRPr sz="12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40030" y="2"/>
            <a:ext cx="6945630" cy="874985"/>
          </a:xfrm>
          <a:prstGeom prst="rect">
            <a:avLst/>
          </a:prstGeom>
        </p:spPr>
        <p:txBody>
          <a:bodyPr/>
          <a:lstStyle>
            <a:lvl1pPr>
              <a:defRPr>
                <a:latin typeface="Impact" charset="0"/>
                <a:ea typeface="Impact" charset="0"/>
                <a:cs typeface="Impact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Purdue University Global | This is Where the Title of the Presentation Will Go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42FB43-2456-A044-8E13-EEB7A3C5D0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40030" y="2"/>
            <a:ext cx="6945630" cy="8749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Impact" charset="0"/>
                <a:ea typeface="Impact" charset="0"/>
                <a:cs typeface="Impact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Purdue University Global | This is Where the Title of the Presentation Will Go</a:t>
            </a:r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42FB43-2456-A044-8E13-EEB7A3C5D0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2"/>
          </p:nvPr>
        </p:nvSpPr>
        <p:spPr>
          <a:xfrm>
            <a:off x="413147" y="1430339"/>
            <a:ext cx="8299847" cy="44545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2FB43-2456-A044-8E13-EEB7A3C5D0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Purdue University Global | This is Where the Title of the Presentation Will Go</a:t>
            </a:r>
          </a:p>
          <a:p>
            <a:endParaRPr lang="en-US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2"/>
          </p:nvPr>
        </p:nvSpPr>
        <p:spPr>
          <a:xfrm>
            <a:off x="211016" y="1184032"/>
            <a:ext cx="8563891" cy="475956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453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" y="1376307"/>
            <a:ext cx="862373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82154" y="6414930"/>
            <a:ext cx="971550" cy="213585"/>
          </a:xfrm>
          <a:prstGeom prst="rect">
            <a:avLst/>
          </a:prstGeom>
        </p:spPr>
        <p:txBody>
          <a:bodyPr vert="horz" wrap="square" lIns="91440" tIns="45720" rIns="0" bIns="45720" rtlCol="0" anchor="ctr" anchorCtr="0">
            <a:spAutoFit/>
          </a:bodyPr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2FB43-2456-A044-8E13-EEB7A3C5D0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ampus Gold Bar"/>
          <p:cNvSpPr/>
          <p:nvPr userDrawn="1"/>
        </p:nvSpPr>
        <p:spPr>
          <a:xfrm>
            <a:off x="114301" y="-1"/>
            <a:ext cx="66500" cy="822425"/>
          </a:xfrm>
          <a:prstGeom prst="rect">
            <a:avLst/>
          </a:prstGeom>
          <a:solidFill>
            <a:srgbClr val="C28E0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8" name="TextBox 7"/>
          <p:cNvSpPr txBox="1"/>
          <p:nvPr userDrawn="1"/>
        </p:nvSpPr>
        <p:spPr>
          <a:xfrm>
            <a:off x="3931526" y="1584434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28588" y="6641431"/>
            <a:ext cx="7799497" cy="0"/>
          </a:xfrm>
          <a:prstGeom prst="line">
            <a:avLst/>
          </a:prstGeom>
          <a:ln w="9525">
            <a:solidFill>
              <a:srgbClr val="C28E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217170" y="77743"/>
            <a:ext cx="7886700" cy="83665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14300" y="6447693"/>
            <a:ext cx="6000750" cy="273783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25" b="0" i="1">
                <a:solidFill>
                  <a:schemeClr val="tx1"/>
                </a:solidFill>
                <a:latin typeface="Times" charset="0"/>
                <a:ea typeface="Times" charset="0"/>
                <a:cs typeface="Times" charset="0"/>
              </a:defRPr>
            </a:lvl1pPr>
          </a:lstStyle>
          <a:p>
            <a:r>
              <a:rPr lang="en-US" dirty="0" smtClean="0"/>
              <a:t>Purdue University Global | This is Where the Title of the Presentation Will Go</a:t>
            </a:r>
          </a:p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067174" y="6530794"/>
            <a:ext cx="959536" cy="15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262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3" r:id="rId2"/>
    <p:sldLayoutId id="2147483661" r:id="rId3"/>
    <p:sldLayoutId id="2147483662" r:id="rId4"/>
    <p:sldLayoutId id="2147483664" r:id="rId5"/>
    <p:sldLayoutId id="2147483668" r:id="rId6"/>
    <p:sldLayoutId id="2147483669" r:id="rId7"/>
    <p:sldLayoutId id="2147483667" r:id="rId8"/>
    <p:sldLayoutId id="2147483684" r:id="rId9"/>
    <p:sldLayoutId id="2147483686" r:id="rId10"/>
    <p:sldLayoutId id="214748368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kern="1200">
          <a:solidFill>
            <a:schemeClr val="tx1"/>
          </a:solidFill>
          <a:latin typeface="Impact" charset="0"/>
          <a:ea typeface="Impact" charset="0"/>
          <a:cs typeface="Impact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1350" b="1" kern="1200">
          <a:solidFill>
            <a:srgbClr val="3D5567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97455" y="3940935"/>
            <a:ext cx="5729858" cy="1195053"/>
          </a:xfrm>
        </p:spPr>
        <p:txBody>
          <a:bodyPr>
            <a:normAutofit lnSpcReduction="10000"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[Delete this red font as it serves as your guide in this template. Replace it with your own information.]</a:t>
            </a:r>
          </a:p>
          <a:p>
            <a:endParaRPr lang="en-US" sz="1800" dirty="0">
              <a:solidFill>
                <a:srgbClr val="FF0000"/>
              </a:solidFill>
            </a:endParaRPr>
          </a:p>
          <a:p>
            <a:r>
              <a:rPr lang="en-US" sz="1800" dirty="0" smtClean="0">
                <a:solidFill>
                  <a:srgbClr val="FF0000"/>
                </a:solidFill>
              </a:rPr>
              <a:t>Enter your name, date, and course information.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7455" y="2911706"/>
            <a:ext cx="6790299" cy="520134"/>
          </a:xfrm>
        </p:spPr>
        <p:txBody>
          <a:bodyPr/>
          <a:lstStyle/>
          <a:p>
            <a:r>
              <a:rPr lang="en-US" dirty="0"/>
              <a:t>Diverse Contexts and Intercultural Communication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650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Diverse Contexts and Interpersonal Communication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sz="1800" b="0" dirty="0">
                <a:solidFill>
                  <a:srgbClr val="FF0000"/>
                </a:solidFill>
              </a:rPr>
              <a:t>Explain how diverse contexts impact and intercultural communication.</a:t>
            </a:r>
            <a:r>
              <a:rPr lang="en-US" sz="1800" b="0" dirty="0"/>
              <a:t/>
            </a:r>
            <a:br>
              <a:rPr lang="en-US" sz="1800" b="0" dirty="0"/>
            </a:br>
            <a:endParaRPr lang="en-US" sz="1800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Purdue University Global | This is Where the Title of the Presentation Will Go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42FB43-2456-A044-8E13-EEB7A3C5D0F5}" type="slidenum">
              <a:rPr lang="en-US" smtClean="0"/>
              <a:pPr/>
              <a:t>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3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Reasons to Consider Intercultural Communication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sz="1800" b="0" dirty="0">
                <a:solidFill>
                  <a:srgbClr val="FF0000"/>
                </a:solidFill>
              </a:rPr>
              <a:t>Provide three reasons to consider intercultural communication.</a:t>
            </a:r>
            <a:endParaRPr lang="en-US" sz="1800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Purdue University Global | This is Where the Title of the Presentation Will Go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42FB43-2456-A044-8E13-EEB7A3C5D0F5}" type="slidenum">
              <a:rPr lang="en-US" smtClean="0"/>
              <a:pPr/>
              <a:t>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277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Examples of Intercultural Communication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sz="1800" b="0" dirty="0" smtClean="0">
                <a:solidFill>
                  <a:srgbClr val="FF0000"/>
                </a:solidFill>
              </a:rPr>
              <a:t>Identify </a:t>
            </a:r>
            <a:r>
              <a:rPr lang="en-US" sz="1800" b="0" dirty="0">
                <a:solidFill>
                  <a:srgbClr val="FF0000"/>
                </a:solidFill>
              </a:rPr>
              <a:t>two examples of intercultural communication that should be considered</a:t>
            </a:r>
            <a:r>
              <a:rPr lang="en-US" sz="1800" b="0" dirty="0" smtClean="0">
                <a:solidFill>
                  <a:srgbClr val="FF0000"/>
                </a:solidFill>
              </a:rPr>
              <a:t>.</a:t>
            </a:r>
            <a:endParaRPr lang="en-US" sz="1800" b="0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Purdue University Global | This is Where the Title of the Presentation Will Go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42FB43-2456-A044-8E13-EEB7A3C5D0F5}" type="slidenum">
              <a:rPr lang="en-US" smtClean="0"/>
              <a:pPr/>
              <a:t>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230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029" y="2"/>
            <a:ext cx="7713675" cy="87498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Diverse Context Issues and Intercultural Communication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sz="1800" b="0" dirty="0">
                <a:solidFill>
                  <a:srgbClr val="FF0000"/>
                </a:solidFill>
              </a:rPr>
              <a:t>Identify a diverse context issue that can be addressed using intercultural communication strategies.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Purdue University Global | This is Where the Title of the Presentation Will Go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42FB43-2456-A044-8E13-EEB7A3C5D0F5}" type="slidenum">
              <a:rPr lang="en-US" smtClean="0"/>
              <a:pPr/>
              <a:t>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979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029" y="2"/>
            <a:ext cx="7263707" cy="87498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Intercultural Guidelines for Diverse Context Issues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sz="1800" b="0" dirty="0">
                <a:solidFill>
                  <a:srgbClr val="FF0000"/>
                </a:solidFill>
              </a:rPr>
              <a:t>Provide two intercultural guidelines for how to address the issues identified in Slide 5, while still demonstrating respect for those differences.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Purdue University Global | This is Where the Title of the Presentation Will Go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42FB43-2456-A044-8E13-EEB7A3C5D0F5}" type="slidenum">
              <a:rPr lang="en-US" smtClean="0"/>
              <a:pPr/>
              <a:t>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227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References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marR="0" indent="-4572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0" dirty="0">
                <a:solidFill>
                  <a:srgbClr val="FF0000"/>
                </a:solidFill>
                <a:ea typeface="Quattrocento Sans"/>
                <a:cs typeface="Quattrocento Sans"/>
              </a:rPr>
              <a:t>Author, A. A. (Year of publication</a:t>
            </a:r>
            <a:r>
              <a:rPr lang="en-US" sz="1800" b="0" dirty="0" smtClean="0">
                <a:solidFill>
                  <a:srgbClr val="FF0000"/>
                </a:solidFill>
                <a:ea typeface="Quattrocento Sans"/>
                <a:cs typeface="Quattrocento Sans"/>
              </a:rPr>
              <a:t>). </a:t>
            </a:r>
            <a:r>
              <a:rPr lang="en-US" sz="1800" b="0" i="1" dirty="0" smtClean="0">
                <a:solidFill>
                  <a:srgbClr val="FF0000"/>
                </a:solidFill>
                <a:ea typeface="Quattrocento Sans"/>
                <a:cs typeface="Quattrocento Sans"/>
              </a:rPr>
              <a:t>Title of work: Capital letter also for subtitle</a:t>
            </a:r>
            <a:r>
              <a:rPr lang="en-US" sz="1800" b="0" dirty="0" smtClean="0">
                <a:solidFill>
                  <a:srgbClr val="FF0000"/>
                </a:solidFill>
                <a:ea typeface="Quattrocento Sans"/>
                <a:cs typeface="Quattrocento Sans"/>
              </a:rPr>
              <a:t> (Edition). </a:t>
            </a:r>
            <a:r>
              <a:rPr lang="en-US" sz="1800" b="0" dirty="0">
                <a:solidFill>
                  <a:srgbClr val="FF0000"/>
                </a:solidFill>
                <a:ea typeface="Quattrocento Sans"/>
                <a:cs typeface="Quattrocento Sans"/>
              </a:rPr>
              <a:t>Location: Publisher</a:t>
            </a:r>
            <a:r>
              <a:rPr lang="en-US" sz="1800" b="0" dirty="0" smtClean="0">
                <a:solidFill>
                  <a:srgbClr val="FF0000"/>
                </a:solidFill>
                <a:ea typeface="Quattrocento Sans"/>
                <a:cs typeface="Quattrocento Sans"/>
              </a:rPr>
              <a:t>.</a:t>
            </a:r>
          </a:p>
          <a:p>
            <a:pPr marL="457200" marR="0" indent="-4572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0" dirty="0">
                <a:solidFill>
                  <a:srgbClr val="FF0000"/>
                </a:solidFill>
                <a:ea typeface="Quattrocento Sans"/>
                <a:cs typeface="Quattrocento Sans"/>
              </a:rPr>
              <a:t>Author, A. A., Author, B. B., &amp; Author, C. C. (Year). Title of article. </a:t>
            </a:r>
            <a:r>
              <a:rPr lang="en-US" sz="1800" b="0" i="1" dirty="0">
                <a:solidFill>
                  <a:srgbClr val="FF0000"/>
                </a:solidFill>
                <a:ea typeface="Quattrocento Sans"/>
                <a:cs typeface="Quattrocento Sans"/>
              </a:rPr>
              <a:t>Title of Periodical</a:t>
            </a:r>
            <a:r>
              <a:rPr lang="en-US" sz="1800" b="0" dirty="0">
                <a:solidFill>
                  <a:srgbClr val="FF0000"/>
                </a:solidFill>
                <a:ea typeface="Quattrocento Sans"/>
                <a:cs typeface="Quattrocento Sans"/>
              </a:rPr>
              <a:t>, </a:t>
            </a:r>
            <a:r>
              <a:rPr lang="en-US" sz="1800" b="0" i="1" dirty="0">
                <a:solidFill>
                  <a:srgbClr val="FF0000"/>
                </a:solidFill>
                <a:ea typeface="Quattrocento Sans"/>
                <a:cs typeface="Quattrocento Sans"/>
              </a:rPr>
              <a:t>volume number</a:t>
            </a:r>
            <a:r>
              <a:rPr lang="en-US" sz="1800" b="0" dirty="0">
                <a:solidFill>
                  <a:srgbClr val="FF0000"/>
                </a:solidFill>
                <a:ea typeface="Quattrocento Sans"/>
                <a:cs typeface="Quattrocento Sans"/>
              </a:rPr>
              <a:t>(issue number), pages</a:t>
            </a:r>
            <a:r>
              <a:rPr lang="en-US" sz="1800" b="0" dirty="0" smtClean="0">
                <a:solidFill>
                  <a:srgbClr val="FF0000"/>
                </a:solidFill>
                <a:ea typeface="Quattrocento Sans"/>
                <a:cs typeface="Quattrocento Sans"/>
              </a:rPr>
              <a:t>.</a:t>
            </a:r>
          </a:p>
          <a:p>
            <a:pPr marL="457200" marR="0" indent="-4572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0" dirty="0" smtClean="0">
                <a:solidFill>
                  <a:srgbClr val="FF0000"/>
                </a:solidFill>
                <a:ea typeface="Quattrocento Sans"/>
                <a:cs typeface="Quattrocento Sans"/>
              </a:rPr>
              <a:t>Creator's </a:t>
            </a:r>
            <a:r>
              <a:rPr lang="en-US" sz="1800" b="0" dirty="0">
                <a:solidFill>
                  <a:srgbClr val="FF0000"/>
                </a:solidFill>
                <a:ea typeface="Quattrocento Sans"/>
                <a:cs typeface="Quattrocento Sans"/>
              </a:rPr>
              <a:t>Last Name, First Initial. (Year of creation). </a:t>
            </a:r>
            <a:r>
              <a:rPr lang="en-US" sz="1800" b="0" i="1" dirty="0">
                <a:solidFill>
                  <a:srgbClr val="FF0000"/>
                </a:solidFill>
                <a:ea typeface="Quattrocento Sans"/>
                <a:cs typeface="Quattrocento Sans"/>
              </a:rPr>
              <a:t>Title of image or description of image</a:t>
            </a:r>
            <a:r>
              <a:rPr lang="en-US" sz="1800" b="0" dirty="0">
                <a:solidFill>
                  <a:srgbClr val="FF0000"/>
                </a:solidFill>
                <a:ea typeface="Quattrocento Sans"/>
                <a:cs typeface="Quattrocento Sans"/>
              </a:rPr>
              <a:t>. [Type of work]. Retrieved from URL/database.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Please include at least two full references in APA format. Be sure to include references </a:t>
            </a:r>
            <a:r>
              <a:rPr lang="en-US" sz="1800" dirty="0">
                <a:solidFill>
                  <a:srgbClr val="FF0000"/>
                </a:solidFill>
              </a:rPr>
              <a:t>for all of the </a:t>
            </a:r>
            <a:r>
              <a:rPr lang="en-US" sz="1800" dirty="0" smtClean="0">
                <a:solidFill>
                  <a:srgbClr val="FF0000"/>
                </a:solidFill>
              </a:rPr>
              <a:t>images and resources </a:t>
            </a:r>
            <a:r>
              <a:rPr lang="en-US" sz="1800" dirty="0">
                <a:solidFill>
                  <a:srgbClr val="FF0000"/>
                </a:solidFill>
              </a:rPr>
              <a:t>used in this PowerPoint.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Purdue University Global | This is Where the Title of the Presentation Will Go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42FB43-2456-A044-8E13-EEB7A3C5D0F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9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PG colors">
      <a:dk1>
        <a:srgbClr val="000000"/>
      </a:dk1>
      <a:lt1>
        <a:srgbClr val="FFFFFF"/>
      </a:lt1>
      <a:dk2>
        <a:srgbClr val="5B6870"/>
      </a:dk2>
      <a:lt2>
        <a:srgbClr val="FFFFFF"/>
      </a:lt2>
      <a:accent1>
        <a:srgbClr val="C28E0E"/>
      </a:accent1>
      <a:accent2>
        <a:srgbClr val="ED7D31"/>
      </a:accent2>
      <a:accent3>
        <a:srgbClr val="6E99B3"/>
      </a:accent3>
      <a:accent4>
        <a:srgbClr val="FFC000"/>
      </a:accent4>
      <a:accent5>
        <a:srgbClr val="28A491"/>
      </a:accent5>
      <a:accent6>
        <a:srgbClr val="839E2A"/>
      </a:accent6>
      <a:hlink>
        <a:srgbClr val="6E99B3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rdue Global FullScreen Presentation Templates" id="{F2379EAB-A16D-BC46-B781-56FAC9D49F92}" vid="{460BC5D8-A458-AA45-831B-54A464D285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Purdue Global Presentation Templates Full Screen</Template>
  <TotalTime>80</TotalTime>
  <Words>479</Words>
  <Application>Microsoft Office PowerPoint</Application>
  <PresentationFormat>On-screen Show (4:3)</PresentationFormat>
  <Paragraphs>41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Impact</vt:lpstr>
      <vt:lpstr>Quattrocento Sans</vt:lpstr>
      <vt:lpstr>Times</vt:lpstr>
      <vt:lpstr>Wingdings</vt:lpstr>
      <vt:lpstr>Office Theme</vt:lpstr>
      <vt:lpstr>Diverse Contexts and Intercultural Communication</vt:lpstr>
      <vt:lpstr>Diverse Contexts and Interpersonal Communication</vt:lpstr>
      <vt:lpstr>Reasons to Consider Intercultural Communication</vt:lpstr>
      <vt:lpstr>Examples of Intercultural Communication</vt:lpstr>
      <vt:lpstr>Diverse Context Issues and Intercultural Communication</vt:lpstr>
      <vt:lpstr>Intercultural Guidelines for Diverse Context Issues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1st Slide: Provide a title for your presentation.</dc:title>
  <dc:creator>1525-jealvarez</dc:creator>
  <cp:lastModifiedBy>Purdue Global</cp:lastModifiedBy>
  <cp:revision>17</cp:revision>
  <dcterms:created xsi:type="dcterms:W3CDTF">2018-05-03T14:32:24Z</dcterms:created>
  <dcterms:modified xsi:type="dcterms:W3CDTF">2019-08-22T15:06:24Z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0654BCE8-B9FD-4E0C-AB73-EF696D4643E5</vt:lpwstr>
  </property>
  <property fmtid="{D5CDD505-2E9C-101B-9397-08002B2CF9AE}" pid="3" name="ArticulatePath">
    <vt:lpwstr>Unit 8 Assignment Template</vt:lpwstr>
  </property>
</Properties>
</file>