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90" r:id="rId2"/>
    <p:sldId id="288" r:id="rId3"/>
    <p:sldId id="293" r:id="rId4"/>
    <p:sldId id="294" r:id="rId5"/>
    <p:sldId id="295" r:id="rId6"/>
    <p:sldId id="300" r:id="rId7"/>
    <p:sldId id="301" r:id="rId8"/>
    <p:sldId id="302" r:id="rId9"/>
    <p:sldId id="299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538794FB-BCE9-C34B-BC2E-F45A23906E23}">
          <p14:sldIdLst>
            <p14:sldId id="290"/>
            <p14:sldId id="288"/>
            <p14:sldId id="293"/>
            <p14:sldId id="294"/>
            <p14:sldId id="295"/>
            <p14:sldId id="300"/>
            <p14:sldId id="301"/>
            <p14:sldId id="30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pos="108" userDrawn="1">
          <p15:clr>
            <a:srgbClr val="A4A3A4"/>
          </p15:clr>
        </p15:guide>
        <p15:guide id="2" orient="horz" pos="312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5652" userDrawn="1">
          <p15:clr>
            <a:srgbClr val="A4A3A4"/>
          </p15:clr>
        </p15:guide>
        <p15:guide id="6" orient="horz" pos="12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Lantz" initials="S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E0E"/>
    <a:srgbClr val="3D5567"/>
    <a:srgbClr val="D3D7DD"/>
    <a:srgbClr val="6E99B4"/>
    <a:srgbClr val="29A592"/>
    <a:srgbClr val="839E2A"/>
    <a:srgbClr val="FF9B1B"/>
    <a:srgbClr val="FFD200"/>
    <a:srgbClr val="5B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8" autoAdjust="0"/>
    <p:restoredTop sz="94620"/>
  </p:normalViewPr>
  <p:slideViewPr>
    <p:cSldViewPr snapToGrid="0" snapToObjects="1">
      <p:cViewPr varScale="1">
        <p:scale>
          <a:sx n="56" d="100"/>
          <a:sy n="56" d="100"/>
        </p:scale>
        <p:origin x="84" y="444"/>
      </p:cViewPr>
      <p:guideLst>
        <p:guide pos="108"/>
        <p:guide orient="horz" pos="312"/>
        <p:guide orient="horz" pos="504"/>
        <p:guide orient="horz" pos="4080"/>
        <p:guide pos="5652"/>
        <p:guide orient="horz"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0891-A747-AA4B-BB9F-8E89B85DB4E5}" type="datetimeFigureOut">
              <a:rPr lang="en-US" smtClean="0"/>
              <a:t>2/5/2019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7F9D-D851-B941-88AE-D77D238E43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mpus Gold Bar"/>
          <p:cNvSpPr/>
          <p:nvPr userDrawn="1"/>
        </p:nvSpPr>
        <p:spPr>
          <a:xfrm>
            <a:off x="304600" y="2712721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6301" y="3043681"/>
            <a:ext cx="6790299" cy="520134"/>
          </a:xfrm>
        </p:spPr>
        <p:txBody>
          <a:bodyPr lIns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99122" y="3634641"/>
            <a:ext cx="3024188" cy="515938"/>
          </a:xfrm>
        </p:spPr>
        <p:txBody>
          <a:bodyPr lIns="0"/>
          <a:lstStyle>
            <a:lvl1pPr marL="0" indent="0">
              <a:buNone/>
              <a:defRPr>
                <a:solidFill>
                  <a:srgbClr val="3D5567"/>
                </a:solidFill>
              </a:defRPr>
            </a:lvl1pPr>
          </a:lstStyle>
          <a:p>
            <a:pPr lvl="0"/>
            <a:r>
              <a:rPr lang="en-US" dirty="0" smtClean="0"/>
              <a:t>&lt;&lt;DATE&gt;&gt;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157" y="6041293"/>
            <a:ext cx="2741599" cy="44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5357" t="374" r="52787" b="-374"/>
          <a:stretch/>
        </p:blipFill>
        <p:spPr>
          <a:xfrm>
            <a:off x="5813834" y="249646"/>
            <a:ext cx="3330166" cy="63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lurb Divider">
    <p:bg>
      <p:bgPr>
        <a:solidFill>
          <a:srgbClr val="C28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14300" y="1383324"/>
            <a:ext cx="8915400" cy="527539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300" y="2005014"/>
            <a:ext cx="8932985" cy="3352433"/>
          </a:xfrm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l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1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4977" y="5884984"/>
            <a:ext cx="4923692" cy="973016"/>
          </a:xfrm>
        </p:spPr>
        <p:txBody>
          <a:bodyPr lIns="0" anchor="t" anchorCtr="0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1356"/>
          <a:stretch/>
        </p:blipFill>
        <p:spPr>
          <a:xfrm>
            <a:off x="4987636" y="124"/>
            <a:ext cx="4156364" cy="6857752"/>
          </a:xfrm>
          <a:prstGeom prst="rect">
            <a:avLst/>
          </a:prstGeom>
        </p:spPr>
      </p:pic>
      <p:sp>
        <p:nvSpPr>
          <p:cNvPr id="11" name="Campus Gold Bar"/>
          <p:cNvSpPr/>
          <p:nvPr userDrawn="1"/>
        </p:nvSpPr>
        <p:spPr>
          <a:xfrm>
            <a:off x="260639" y="5549705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8284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856" y="1892775"/>
            <a:ext cx="3780944" cy="311164"/>
          </a:xfrm>
        </p:spPr>
        <p:txBody>
          <a:bodyPr>
            <a:normAutofit/>
          </a:bodyPr>
          <a:lstStyle>
            <a:lvl1pPr marL="0" indent="0" algn="l">
              <a:buNone/>
              <a:defRPr sz="1350" b="1">
                <a:solidFill>
                  <a:srgbClr val="3D556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9094" y="2321170"/>
            <a:ext cx="5090930" cy="3317630"/>
          </a:xfrm>
        </p:spPr>
        <p:txBody>
          <a:bodyPr>
            <a:normAutofit/>
          </a:bodyPr>
          <a:lstStyle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829300" y="1465385"/>
            <a:ext cx="3121819" cy="441947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185" y="1235630"/>
            <a:ext cx="8623738" cy="4351338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 marL="857250" indent="-171450">
              <a:buFont typeface="Wingdings" charset="2"/>
              <a:buChar char="§"/>
              <a:defRPr sz="1350"/>
            </a:lvl3pPr>
            <a:lvl4pPr marL="1200150" indent="-171450">
              <a:buFont typeface="Wingdings" charset="2"/>
              <a:buChar char="§"/>
              <a:defRPr sz="1200"/>
            </a:lvl4pPr>
            <a:lvl5pPr marL="1543050" indent="-171450">
              <a:buFont typeface="Wingdings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7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42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1354" y="1125416"/>
            <a:ext cx="7825154" cy="679938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81354" y="1922585"/>
            <a:ext cx="7825154" cy="668214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1354" y="2708034"/>
            <a:ext cx="7825154" cy="633045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1354" y="3434865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81354" y="4267204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81354" y="5087819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13147" y="1430339"/>
            <a:ext cx="8299847" cy="4454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211016" y="1184032"/>
            <a:ext cx="8563891" cy="4759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" y="1376307"/>
            <a:ext cx="86237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2154" y="6414930"/>
            <a:ext cx="971550" cy="213585"/>
          </a:xfrm>
          <a:prstGeom prst="rect">
            <a:avLst/>
          </a:prstGeom>
        </p:spPr>
        <p:txBody>
          <a:bodyPr vert="horz" wrap="square" lIns="91440" tIns="45720" rIns="0" bIns="45720" rtlCol="0" anchor="ctr" anchorCtr="0">
            <a:spAutoFit/>
          </a:bodyPr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931526" y="158443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17170" y="77743"/>
            <a:ext cx="7886700" cy="8366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" y="6447693"/>
            <a:ext cx="6000750" cy="2737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25" b="0" i="1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1" r:id="rId3"/>
    <p:sldLayoutId id="2147483662" r:id="rId4"/>
    <p:sldLayoutId id="2147483664" r:id="rId5"/>
    <p:sldLayoutId id="2147483668" r:id="rId6"/>
    <p:sldLayoutId id="2147483669" r:id="rId7"/>
    <p:sldLayoutId id="2147483667" r:id="rId8"/>
    <p:sldLayoutId id="2147483684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Impact" charset="0"/>
          <a:ea typeface="Impact" charset="0"/>
          <a:cs typeface="Impact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350" b="1" kern="1200">
          <a:solidFill>
            <a:srgbClr val="3D5567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22" y="2707341"/>
            <a:ext cx="6790299" cy="148400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Slide 1: Provide </a:t>
            </a:r>
            <a:r>
              <a:rPr lang="en-US" dirty="0">
                <a:solidFill>
                  <a:srgbClr val="FF0000"/>
                </a:solidFill>
              </a:rPr>
              <a:t>a title for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presentation.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455" y="3940935"/>
            <a:ext cx="5729858" cy="200266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[Delete this red font as it serves as your guide in this template. Replace it with your own information.]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Enter your group member names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CE215 – </a:t>
            </a:r>
            <a:r>
              <a:rPr lang="en-US" sz="1800" dirty="0" smtClean="0">
                <a:solidFill>
                  <a:srgbClr val="FF0000"/>
                </a:solidFill>
              </a:rPr>
              <a:t>Section #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Date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6385" y="0"/>
            <a:ext cx="6945630" cy="1167061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Introduction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6885" y="1057076"/>
            <a:ext cx="8181474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>
                <a:solidFill>
                  <a:srgbClr val="FF0000"/>
                </a:solidFill>
              </a:rPr>
              <a:t>Explain </a:t>
            </a:r>
            <a:r>
              <a:rPr lang="en-US" b="1" dirty="0">
                <a:solidFill>
                  <a:srgbClr val="FF0000"/>
                </a:solidFill>
              </a:rPr>
              <a:t>the primary factors your group considered as you developed a classroom environment where children and adults could communicate and learn together. </a:t>
            </a:r>
            <a:endParaRPr lang="en-US" b="1" dirty="0" smtClean="0">
              <a:solidFill>
                <a:srgbClr val="FF0000"/>
              </a:solidFill>
            </a:endParaRPr>
          </a:p>
          <a:p>
            <a:pPr fontAlgn="base"/>
            <a:endParaRPr lang="en-US" b="1" dirty="0">
              <a:solidFill>
                <a:srgbClr val="FF0000"/>
              </a:solidFill>
            </a:endParaRPr>
          </a:p>
          <a:p>
            <a:pPr fontAlgn="base"/>
            <a:r>
              <a:rPr lang="en-US" b="1" dirty="0" smtClean="0">
                <a:solidFill>
                  <a:srgbClr val="FF0000"/>
                </a:solidFill>
              </a:rPr>
              <a:t>Identify </a:t>
            </a:r>
            <a:r>
              <a:rPr lang="en-US" b="1" dirty="0">
                <a:solidFill>
                  <a:srgbClr val="FF0000"/>
                </a:solidFill>
              </a:rPr>
              <a:t>which of those factors considered were decided by the group to be the most important to address in your group’s learning </a:t>
            </a:r>
            <a:r>
              <a:rPr lang="en-US" b="1" dirty="0" smtClean="0">
                <a:solidFill>
                  <a:srgbClr val="FF0000"/>
                </a:solidFill>
              </a:rPr>
              <a:t>environment.</a:t>
            </a:r>
            <a:endParaRPr lang="en-US" b="1" dirty="0" smtClean="0">
              <a:solidFill>
                <a:srgbClr val="FF0000"/>
              </a:solidFill>
            </a:endParaRPr>
          </a:p>
          <a:p>
            <a:pPr fontAlgn="base"/>
            <a:endParaRPr lang="en-US" b="1" dirty="0">
              <a:solidFill>
                <a:srgbClr val="FF0000"/>
              </a:solidFill>
            </a:endParaRPr>
          </a:p>
          <a:p>
            <a:pPr fontAlgn="base"/>
            <a:r>
              <a:rPr lang="en-US" b="1" dirty="0" smtClean="0">
                <a:solidFill>
                  <a:srgbClr val="FF0000"/>
                </a:solidFill>
              </a:rPr>
              <a:t>How </a:t>
            </a:r>
            <a:r>
              <a:rPr lang="en-US" b="1" dirty="0">
                <a:solidFill>
                  <a:srgbClr val="FF0000"/>
                </a:solidFill>
              </a:rPr>
              <a:t>are the basic tenets of DAP (age, cultural, and individual appropriateness) evident?</a:t>
            </a:r>
          </a:p>
          <a:p>
            <a:pPr>
              <a:spcAft>
                <a:spcPts val="1600"/>
              </a:spcAft>
            </a:pP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8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Diversity</a:t>
            </a:r>
            <a:endParaRPr lang="en-US" sz="24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5010" y="144327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Share </a:t>
            </a:r>
            <a:r>
              <a:rPr lang="en-US" b="1" dirty="0">
                <a:solidFill>
                  <a:srgbClr val="FF0000"/>
                </a:solidFill>
              </a:rPr>
              <a:t>two specific additions in your </a:t>
            </a:r>
            <a:r>
              <a:rPr lang="en-US" b="1" dirty="0" smtClean="0">
                <a:solidFill>
                  <a:srgbClr val="FF0000"/>
                </a:solidFill>
              </a:rPr>
              <a:t>environment </a:t>
            </a:r>
            <a:r>
              <a:rPr lang="en-US" b="1" dirty="0">
                <a:solidFill>
                  <a:srgbClr val="FF0000"/>
                </a:solidFill>
              </a:rPr>
              <a:t>that honor the diverse cultures of </a:t>
            </a:r>
            <a:r>
              <a:rPr lang="en-US" b="1" dirty="0" smtClean="0">
                <a:solidFill>
                  <a:srgbClr val="FF0000"/>
                </a:solidFill>
              </a:rPr>
              <a:t>children.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Safety</a:t>
            </a:r>
            <a:endParaRPr lang="en-US" sz="24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170" y="1189335"/>
            <a:ext cx="8571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</a:t>
            </a:r>
            <a:r>
              <a:rPr lang="en-US" b="1" dirty="0">
                <a:solidFill>
                  <a:srgbClr val="FF0000"/>
                </a:solidFill>
              </a:rPr>
              <a:t>is your classroom designed to promote safety? 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Identify </a:t>
            </a:r>
            <a:r>
              <a:rPr lang="en-US" b="1" dirty="0">
                <a:solidFill>
                  <a:srgbClr val="FF0000"/>
                </a:solidFill>
              </a:rPr>
              <a:t>and show two safety features.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Behavior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Provide </a:t>
            </a:r>
            <a:r>
              <a:rPr lang="en-US" sz="1800" dirty="0">
                <a:solidFill>
                  <a:srgbClr val="FF0000"/>
                </a:solidFill>
              </a:rPr>
              <a:t>at least two examples of how your environment facilitates children’s positive behavior.</a:t>
            </a:r>
            <a:endParaRPr lang="en-US" sz="1800" dirty="0" smtClean="0">
              <a:solidFill>
                <a:srgbClr val="00B050"/>
              </a:solidFill>
            </a:endParaRPr>
          </a:p>
          <a:p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97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Physical Environment and DAP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Explain </a:t>
            </a:r>
            <a:r>
              <a:rPr lang="en-US" sz="1800" dirty="0">
                <a:solidFill>
                  <a:srgbClr val="FF0000"/>
                </a:solidFill>
              </a:rPr>
              <a:t>and show </a:t>
            </a:r>
            <a:r>
              <a:rPr lang="en-US" sz="1800" dirty="0" smtClean="0">
                <a:solidFill>
                  <a:srgbClr val="FF0000"/>
                </a:solidFill>
              </a:rPr>
              <a:t>how </a:t>
            </a:r>
            <a:r>
              <a:rPr lang="en-US" sz="1800" dirty="0">
                <a:solidFill>
                  <a:srgbClr val="FF0000"/>
                </a:solidFill>
              </a:rPr>
              <a:t>your </a:t>
            </a:r>
            <a:r>
              <a:rPr lang="en-US" sz="1800" dirty="0" smtClean="0">
                <a:solidFill>
                  <a:srgbClr val="FF0000"/>
                </a:solidFill>
              </a:rPr>
              <a:t>choices </a:t>
            </a:r>
            <a:r>
              <a:rPr lang="en-US" sz="1800" dirty="0">
                <a:solidFill>
                  <a:srgbClr val="FF0000"/>
                </a:solidFill>
              </a:rPr>
              <a:t>of colors, materials, and furnishings align with DAP </a:t>
            </a:r>
            <a:r>
              <a:rPr lang="en-US" sz="1800" dirty="0" smtClean="0">
                <a:solidFill>
                  <a:srgbClr val="FF0000"/>
                </a:solidFill>
              </a:rPr>
              <a:t>standards.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Include </a:t>
            </a:r>
            <a:r>
              <a:rPr lang="en-US" sz="1800" dirty="0">
                <a:solidFill>
                  <a:srgbClr val="FF0000"/>
                </a:solidFill>
              </a:rPr>
              <a:t>why large-space areas, </a:t>
            </a:r>
            <a:r>
              <a:rPr lang="en-US" sz="1800" dirty="0" smtClean="0">
                <a:solidFill>
                  <a:srgbClr val="FF0000"/>
                </a:solidFill>
              </a:rPr>
              <a:t>small-space </a:t>
            </a:r>
            <a:r>
              <a:rPr lang="en-US" sz="1800" dirty="0">
                <a:solidFill>
                  <a:srgbClr val="FF0000"/>
                </a:solidFill>
              </a:rPr>
              <a:t>areas, and one-on-one areas are needed and how they will be </a:t>
            </a:r>
            <a:r>
              <a:rPr lang="en-US" sz="1800" dirty="0">
                <a:solidFill>
                  <a:srgbClr val="FF0000"/>
                </a:solidFill>
              </a:rPr>
              <a:t>used in the learning environment your group has created.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09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Physical Environment and Learning Styles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Explain </a:t>
            </a:r>
            <a:r>
              <a:rPr lang="en-US" sz="1800" dirty="0">
                <a:solidFill>
                  <a:srgbClr val="FF0000"/>
                </a:solidFill>
              </a:rPr>
              <a:t>and show how your environment promotes learning for students who are dominant in one of the following learning styles: visual, auditory, kinesthetic, or tactile.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44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Team Collaboration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As </a:t>
            </a:r>
            <a:r>
              <a:rPr lang="en-US" sz="1800" dirty="0">
                <a:solidFill>
                  <a:srgbClr val="FF0000"/>
                </a:solidFill>
              </a:rPr>
              <a:t>a team, review the content from Slides 2-7 and identify at least two features that the team feels best supported the factors identified in Slide 2.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How </a:t>
            </a:r>
            <a:r>
              <a:rPr lang="en-US" sz="1800" dirty="0">
                <a:solidFill>
                  <a:srgbClr val="FF0000"/>
                </a:solidFill>
              </a:rPr>
              <a:t>did these features positively support the learning environment that was created?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861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Please </a:t>
            </a:r>
            <a:r>
              <a:rPr lang="en-US" sz="1800" dirty="0">
                <a:solidFill>
                  <a:srgbClr val="FF0000"/>
                </a:solidFill>
              </a:rPr>
              <a:t>include at least two references in APA format. </a:t>
            </a:r>
            <a:r>
              <a:rPr lang="en-US" sz="1800" dirty="0" smtClean="0">
                <a:solidFill>
                  <a:srgbClr val="FF0000"/>
                </a:solidFill>
              </a:rPr>
              <a:t>Your </a:t>
            </a:r>
            <a:r>
              <a:rPr lang="en-US" sz="1800" dirty="0">
                <a:solidFill>
                  <a:srgbClr val="FF0000"/>
                </a:solidFill>
              </a:rPr>
              <a:t>full references should be listed alphabetically </a:t>
            </a:r>
            <a:r>
              <a:rPr lang="en-US" sz="1800" dirty="0" smtClean="0">
                <a:solidFill>
                  <a:srgbClr val="FF0000"/>
                </a:solidFill>
              </a:rPr>
              <a:t>on this slide. 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3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PG colors">
      <a:dk1>
        <a:srgbClr val="000000"/>
      </a:dk1>
      <a:lt1>
        <a:srgbClr val="FFFFFF"/>
      </a:lt1>
      <a:dk2>
        <a:srgbClr val="5B6870"/>
      </a:dk2>
      <a:lt2>
        <a:srgbClr val="FFFFFF"/>
      </a:lt2>
      <a:accent1>
        <a:srgbClr val="C28E0E"/>
      </a:accent1>
      <a:accent2>
        <a:srgbClr val="ED7D31"/>
      </a:accent2>
      <a:accent3>
        <a:srgbClr val="6E99B3"/>
      </a:accent3>
      <a:accent4>
        <a:srgbClr val="FFC000"/>
      </a:accent4>
      <a:accent5>
        <a:srgbClr val="28A491"/>
      </a:accent5>
      <a:accent6>
        <a:srgbClr val="839E2A"/>
      </a:accent6>
      <a:hlink>
        <a:srgbClr val="6E99B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Global FullScreen Presentation Templates" id="{F2379EAB-A16D-BC46-B781-56FAC9D49F92}" vid="{460BC5D8-A458-AA45-831B-54A464D28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 Global Presentation Templates Full Screen</Template>
  <TotalTime>102</TotalTime>
  <Words>426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Impact</vt:lpstr>
      <vt:lpstr>Times</vt:lpstr>
      <vt:lpstr>Wingdings</vt:lpstr>
      <vt:lpstr>Office Theme</vt:lpstr>
      <vt:lpstr>Slide 1: Provide a title for the presentation.  </vt:lpstr>
      <vt:lpstr>   Introduction </vt:lpstr>
      <vt:lpstr>Diversity</vt:lpstr>
      <vt:lpstr>Safety</vt:lpstr>
      <vt:lpstr>Behavior</vt:lpstr>
      <vt:lpstr>Physical Environment and DAP</vt:lpstr>
      <vt:lpstr>Physical Environment and Learning Styles</vt:lpstr>
      <vt:lpstr>Team Collaboration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1: Provide a title for the presentation.  </dc:title>
  <dc:creator>1525-jealvarez</dc:creator>
  <cp:lastModifiedBy>Purdue University Global</cp:lastModifiedBy>
  <cp:revision>24</cp:revision>
  <dcterms:created xsi:type="dcterms:W3CDTF">2018-05-03T14:32:24Z</dcterms:created>
  <dcterms:modified xsi:type="dcterms:W3CDTF">2019-02-05T08:23:02Z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0654BCE8-B9FD-4E0C-AB73-EF696D4643E5</vt:lpwstr>
  </property>
  <property fmtid="{D5CDD505-2E9C-101B-9397-08002B2CF9AE}" pid="3" name="ArticulatePath">
    <vt:lpwstr>Unit 8 Assignment Template</vt:lpwstr>
  </property>
</Properties>
</file>