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75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60836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7451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3207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2789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1967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189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3199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63996" y="4980370"/>
            <a:ext cx="7943850" cy="85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>
            <a:off x="163996" y="367258"/>
            <a:ext cx="11837504" cy="4452391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Shape 19"/>
          <p:cNvSpPr/>
          <p:nvPr/>
        </p:nvSpPr>
        <p:spPr>
          <a:xfrm>
            <a:off x="163996" y="206537"/>
            <a:ext cx="11837504" cy="185273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Shape 20"/>
          <p:cNvSpPr txBox="1">
            <a:spLocks noGrp="1"/>
          </p:cNvSpPr>
          <p:nvPr>
            <p:ph type="ctrTitle"/>
          </p:nvPr>
        </p:nvSpPr>
        <p:spPr>
          <a:xfrm>
            <a:off x="196186" y="3607879"/>
            <a:ext cx="8153400" cy="1201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4400"/>
              <a:buFont typeface="Impact"/>
              <a:buNone/>
              <a:defRPr sz="4400" b="0" i="0" u="none" strike="noStrike" cap="none">
                <a:solidFill>
                  <a:srgbClr val="BF9000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Impact"/>
              <a:buNone/>
              <a:defRPr sz="44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956186" y="632766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5953492" y="631859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8" name="Shape 68"/>
          <p:cNvSpPr/>
          <p:nvPr/>
        </p:nvSpPr>
        <p:spPr>
          <a:xfrm>
            <a:off x="163996" y="19050"/>
            <a:ext cx="369404" cy="1690690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 rot="5400000">
            <a:off x="7133432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Impact"/>
              <a:buNone/>
              <a:defRPr sz="44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 rot="5400000">
            <a:off x="1799432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1236406" y="632766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5953492" y="631859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8" name="Shape 78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Shape 79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0" name="Shape 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3" name="Shape 83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4" name="Shape 84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5" name="Shape 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8" name="Shape 88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9" name="Shape 89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0" name="Shape 9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3" name="Shape 93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4" name="Shape 94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8" name="Shape 98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9" name="Shape 99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0" name="Shape 10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le and Content">
  <p:cSld name="7_Title and Conten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3" name="Shape 103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4" name="Shape 104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5" name="Shape 10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Title and Content">
  <p:cSld name="8_Title and Conten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8" name="Shape 108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9" name="Shape 109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0" name="Shape 1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Impact"/>
              <a:buNone/>
              <a:defRPr sz="44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5970304" y="63118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5" name="Shape 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372070" y="553261"/>
            <a:ext cx="5450374" cy="5403988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Shape 26"/>
          <p:cNvSpPr/>
          <p:nvPr/>
        </p:nvSpPr>
        <p:spPr>
          <a:xfrm>
            <a:off x="163996" y="0"/>
            <a:ext cx="369404" cy="1690690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le and Content">
  <p:cSld name="9_Title and Conten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3" name="Shape 113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4" name="Shape 114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5" name="Shape 1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Title and Content">
  <p:cSld name="10_Title and Conten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8" name="Shape 118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9" name="Shape 119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0" name="Shape 1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1_Title and Content">
  <p:cSld name="11_Title and Content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3" name="Shape 123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4" name="Shape 124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5" name="Shape 1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2_Title and Content">
  <p:cSld name="12_Title and Conten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8" name="Shape 128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9" name="Shape 129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0" name="Shape 1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Title and Content">
  <p:cSld name="13_Title and Conten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3" name="Shape 133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4" name="Shape 134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5" name="Shape 1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Title and Content">
  <p:cSld name="14_Title and Conten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8" name="Shape 138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9" name="Shape 139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0" name="Shape 1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5_Title and Content">
  <p:cSld name="15_Title and Conten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3" name="Shape 143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4" name="Shape 144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5" name="Shape 1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_Title and Content">
  <p:cSld name="16_Title and Conten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/>
        </p:nvSpPr>
        <p:spPr>
          <a:xfrm>
            <a:off x="218662" y="1"/>
            <a:ext cx="118223" cy="1106904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8" name="Shape 148"/>
          <p:cNvCxnSpPr/>
          <p:nvPr/>
        </p:nvCxnSpPr>
        <p:spPr>
          <a:xfrm>
            <a:off x="228601" y="6641431"/>
            <a:ext cx="9805737" cy="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9" name="Shape 149"/>
          <p:cNvSpPr txBox="1"/>
          <p:nvPr/>
        </p:nvSpPr>
        <p:spPr>
          <a:xfrm>
            <a:off x="9820902" y="6403884"/>
            <a:ext cx="32573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1" u="none" strike="noStrike" cap="none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&lt;#&gt;</a:t>
            </a:r>
            <a:endParaRPr sz="600" b="0" i="1" u="none" strike="noStrike" cap="none">
              <a:solidFill>
                <a:srgbClr val="A5A5A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0" name="Shape 1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3285" y="6479812"/>
            <a:ext cx="1788827" cy="2196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Impact"/>
              <a:buNone/>
              <a:defRPr sz="60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F9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BF9000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Impact"/>
              <a:buNone/>
              <a:defRPr sz="44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5953492" y="631859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" name="Shape 35"/>
          <p:cNvSpPr/>
          <p:nvPr/>
        </p:nvSpPr>
        <p:spPr>
          <a:xfrm>
            <a:off x="163996" y="0"/>
            <a:ext cx="369404" cy="1690690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Impact"/>
              <a:buNone/>
              <a:defRPr sz="44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5953492" y="631859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Shape 43"/>
          <p:cNvSpPr/>
          <p:nvPr/>
        </p:nvSpPr>
        <p:spPr>
          <a:xfrm>
            <a:off x="163996" y="38100"/>
            <a:ext cx="369404" cy="1690690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Impact"/>
              <a:buNone/>
              <a:defRPr sz="44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6" name="Shape 46"/>
          <p:cNvSpPr/>
          <p:nvPr/>
        </p:nvSpPr>
        <p:spPr>
          <a:xfrm>
            <a:off x="163996" y="0"/>
            <a:ext cx="369404" cy="1690690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5953492" y="631859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Impact"/>
              <a:buNone/>
              <a:defRPr sz="3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839788" y="6318589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5953492" y="631859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5" name="Shape 55"/>
          <p:cNvSpPr/>
          <p:nvPr/>
        </p:nvSpPr>
        <p:spPr>
          <a:xfrm>
            <a:off x="163996" y="0"/>
            <a:ext cx="407504" cy="2057400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Impact"/>
              <a:buNone/>
              <a:defRPr sz="32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1074172" y="632766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5953492" y="631859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2" name="Shape 62"/>
          <p:cNvSpPr/>
          <p:nvPr/>
        </p:nvSpPr>
        <p:spPr>
          <a:xfrm>
            <a:off x="133350" y="0"/>
            <a:ext cx="400050" cy="2057400"/>
          </a:xfrm>
          <a:prstGeom prst="rect">
            <a:avLst/>
          </a:prstGeom>
          <a:solidFill>
            <a:srgbClr val="C28E0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Impact"/>
              <a:buNone/>
              <a:defRPr sz="44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838200" y="632766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5953492" y="631859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Shape 14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9125681" y="6312348"/>
            <a:ext cx="2851600" cy="4668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" name="Shape 15"/>
          <p:cNvCxnSpPr/>
          <p:nvPr/>
        </p:nvCxnSpPr>
        <p:spPr>
          <a:xfrm>
            <a:off x="272955" y="6683715"/>
            <a:ext cx="8423737" cy="9070"/>
          </a:xfrm>
          <a:prstGeom prst="straightConnector1">
            <a:avLst/>
          </a:prstGeom>
          <a:noFill/>
          <a:ln w="9525" cap="flat" cmpd="sng">
            <a:solidFill>
              <a:srgbClr val="C28E0E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ctrTitle"/>
          </p:nvPr>
        </p:nvSpPr>
        <p:spPr>
          <a:xfrm>
            <a:off x="196186" y="3607879"/>
            <a:ext cx="8153400" cy="1201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F9000"/>
              </a:buClr>
              <a:buSzPts val="4400"/>
              <a:buFont typeface="Impact"/>
              <a:buNone/>
            </a:pPr>
            <a:r>
              <a:rPr lang="en-US" dirty="0"/>
              <a:t>Provide a title for your presentation</a:t>
            </a:r>
            <a:endParaRPr sz="4400" b="0" i="0" u="none" strike="noStrike" cap="none" dirty="0">
              <a:solidFill>
                <a:srgbClr val="BF9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56" name="Shape 156"/>
          <p:cNvSpPr txBox="1">
            <a:spLocks noGrp="1"/>
          </p:cNvSpPr>
          <p:nvPr>
            <p:ph type="subTitle" idx="1"/>
          </p:nvPr>
        </p:nvSpPr>
        <p:spPr>
          <a:xfrm>
            <a:off x="163996" y="4980370"/>
            <a:ext cx="7943850" cy="1649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B050"/>
                </a:solidFill>
                <a:latin typeface="Impact"/>
                <a:ea typeface="Impact"/>
                <a:cs typeface="Impact"/>
                <a:sym typeface="Impact"/>
              </a:rPr>
              <a:t>Your name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dirty="0">
                <a:solidFill>
                  <a:srgbClr val="00B050"/>
                </a:solidFill>
              </a:rPr>
              <a:t>Course and section number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B050"/>
                </a:solidFill>
                <a:latin typeface="Impact"/>
                <a:ea typeface="Impact"/>
                <a:cs typeface="Impact"/>
                <a:sym typeface="Impact"/>
              </a:rPr>
              <a:t>Date</a:t>
            </a:r>
          </a:p>
          <a:p>
            <a:pPr marL="0" indent="0">
              <a:spcBef>
                <a:spcPts val="0"/>
              </a:spcBef>
            </a:pPr>
            <a:r>
              <a:rPr lang="en-US" sz="2400" dirty="0">
                <a:solidFill>
                  <a:srgbClr val="00B050"/>
                </a:solidFill>
              </a:rPr>
              <a:t>[Delete this green font as it serves as your guide in this template. Replace it with your own information.]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B05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Impact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Introduction</a:t>
            </a:r>
            <a:endParaRPr sz="4400" b="0" i="0" u="none" strike="noStrike" cap="none" dirty="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0" indent="-457200">
              <a:spcBef>
                <a:spcPts val="0"/>
              </a:spcBef>
            </a:pPr>
            <a:r>
              <a:rPr lang="en-US" sz="2800" dirty="0">
                <a:solidFill>
                  <a:srgbClr val="00B050"/>
                </a:solidFill>
              </a:rPr>
              <a:t>Let the audience know the purpose of the presentation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 txBox="1">
            <a:spLocks noGrp="1"/>
          </p:cNvSpPr>
          <p:nvPr>
            <p:ph type="sldNum" idx="12"/>
          </p:nvPr>
        </p:nvSpPr>
        <p:spPr>
          <a:xfrm>
            <a:off x="5970304" y="63118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Impact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Cognitive Development in Infancy/Toddlerhood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0" indent="-457200">
              <a:spcBef>
                <a:spcPts val="0"/>
              </a:spcBef>
            </a:pPr>
            <a:r>
              <a:rPr lang="en-US" sz="2800" dirty="0">
                <a:solidFill>
                  <a:srgbClr val="00B050"/>
                </a:solidFill>
              </a:rPr>
              <a:t>Provide information on cognitive development in infancy/toddlerhood, referring to at least 1 Piagetian concept and at least 1 Information Processing concept</a:t>
            </a:r>
          </a:p>
          <a:p>
            <a:pPr marL="635000" indent="-457200">
              <a:spcBef>
                <a:spcPts val="0"/>
              </a:spcBef>
            </a:pPr>
            <a:r>
              <a:rPr lang="en-US" sz="2800" dirty="0">
                <a:solidFill>
                  <a:srgbClr val="00B050"/>
                </a:solidFill>
              </a:rPr>
              <a:t>Provide information on how adults can enhance infant/toddlerhood cognitive development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sldNum" idx="12"/>
          </p:nvPr>
        </p:nvSpPr>
        <p:spPr>
          <a:xfrm>
            <a:off x="5970304" y="63118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010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Impact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Cognitive Development in Early Childhood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0" indent="-457200">
              <a:spcBef>
                <a:spcPts val="0"/>
              </a:spcBef>
            </a:pPr>
            <a:r>
              <a:rPr lang="en-US" sz="2800" dirty="0">
                <a:solidFill>
                  <a:srgbClr val="00B050"/>
                </a:solidFill>
              </a:rPr>
              <a:t>Provide information on cognitive development in early childhood, referring to at least 1 Piagetian concept and at least 1 Information Processing concept</a:t>
            </a:r>
          </a:p>
          <a:p>
            <a:pPr marL="635000" indent="-457200">
              <a:spcBef>
                <a:spcPts val="0"/>
              </a:spcBef>
            </a:pPr>
            <a:r>
              <a:rPr lang="en-US" sz="2800" dirty="0">
                <a:solidFill>
                  <a:srgbClr val="00B050"/>
                </a:solidFill>
              </a:rPr>
              <a:t>Provide information on how adults can enhance early childhood cognitive development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sldNum" idx="12"/>
          </p:nvPr>
        </p:nvSpPr>
        <p:spPr>
          <a:xfrm>
            <a:off x="5970304" y="63118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218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Impact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Cognitive Development in Middle Childhood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0" indent="-457200">
              <a:spcBef>
                <a:spcPts val="0"/>
              </a:spcBef>
            </a:pPr>
            <a:r>
              <a:rPr lang="en-US" sz="2800" dirty="0">
                <a:solidFill>
                  <a:srgbClr val="00B050"/>
                </a:solidFill>
              </a:rPr>
              <a:t>Provide information on cognitive development in middle childhood, referring to at least 1 Piagetian concept and at least 1 Information Processing concept</a:t>
            </a:r>
          </a:p>
          <a:p>
            <a:pPr marL="635000" indent="-457200">
              <a:spcBef>
                <a:spcPts val="0"/>
              </a:spcBef>
            </a:pPr>
            <a:r>
              <a:rPr lang="en-US" sz="2800" dirty="0">
                <a:solidFill>
                  <a:srgbClr val="00B050"/>
                </a:solidFill>
              </a:rPr>
              <a:t>Provide information on how adults can enhance middle childhood cognitive development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sldNum" idx="12"/>
          </p:nvPr>
        </p:nvSpPr>
        <p:spPr>
          <a:xfrm>
            <a:off x="5970304" y="63118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0930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Impact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Cognitive Development in Adolescence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0" indent="-457200">
              <a:spcBef>
                <a:spcPts val="0"/>
              </a:spcBef>
            </a:pPr>
            <a:r>
              <a:rPr lang="en-US" sz="2800" dirty="0">
                <a:solidFill>
                  <a:srgbClr val="00B050"/>
                </a:solidFill>
              </a:rPr>
              <a:t>Provide information on cognitive development in adolescence, referring to at least 1 Piagetian concept and at least 1 Information Processing concept</a:t>
            </a:r>
          </a:p>
          <a:p>
            <a:pPr marL="635000" indent="-457200">
              <a:spcBef>
                <a:spcPts val="0"/>
              </a:spcBef>
            </a:pPr>
            <a:r>
              <a:rPr lang="en-US" sz="2800" dirty="0">
                <a:solidFill>
                  <a:srgbClr val="00B050"/>
                </a:solidFill>
              </a:rPr>
              <a:t>Provide information on how adults can enhance adolescent cognitive development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sldNum" idx="12"/>
          </p:nvPr>
        </p:nvSpPr>
        <p:spPr>
          <a:xfrm>
            <a:off x="5970304" y="63118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4259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Impact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Conclusion</a:t>
            </a:r>
            <a:endParaRPr sz="4400" b="0" i="0" u="none" strike="noStrike" cap="none" dirty="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0" indent="-457200">
              <a:spcBef>
                <a:spcPts val="0"/>
              </a:spcBef>
            </a:pPr>
            <a:r>
              <a:rPr lang="en-US" sz="2800" dirty="0">
                <a:solidFill>
                  <a:srgbClr val="00B050"/>
                </a:solidFill>
              </a:rPr>
              <a:t>Wrap up and summarize the presentation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 txBox="1">
            <a:spLocks noGrp="1"/>
          </p:cNvSpPr>
          <p:nvPr>
            <p:ph type="sldNum" idx="12"/>
          </p:nvPr>
        </p:nvSpPr>
        <p:spPr>
          <a:xfrm>
            <a:off x="5970304" y="63118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658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Impact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References</a:t>
            </a:r>
            <a:endParaRPr sz="4400" b="0" i="0" u="none" strike="noStrike" cap="none" dirty="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780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</a:rPr>
              <a:t>Digital book-</a:t>
            </a:r>
          </a:p>
          <a:p>
            <a:pPr marL="569913" indent="-392113">
              <a:spcBef>
                <a:spcPts val="0"/>
              </a:spcBef>
              <a:buNone/>
            </a:pPr>
            <a:r>
              <a:rPr lang="en-US" sz="2400" dirty="0">
                <a:solidFill>
                  <a:srgbClr val="00B050"/>
                </a:solidFill>
              </a:rPr>
              <a:t>Author's Last Name, First Initial. Second Initial if Given. (Year of Publication). </a:t>
            </a:r>
            <a:r>
              <a:rPr lang="en-US" sz="2400" i="1" dirty="0">
                <a:solidFill>
                  <a:srgbClr val="00B050"/>
                </a:solidFill>
              </a:rPr>
              <a:t>Title of book: Subtitle if given </a:t>
            </a:r>
            <a:r>
              <a:rPr lang="en-US" sz="2400" dirty="0">
                <a:solidFill>
                  <a:srgbClr val="00B050"/>
                </a:solidFill>
              </a:rPr>
              <a:t>(edition if given and is not first edition). Publisher. URL</a:t>
            </a:r>
          </a:p>
          <a:p>
            <a:pPr marL="177800" indent="0">
              <a:spcBef>
                <a:spcPts val="0"/>
              </a:spcBef>
              <a:buNone/>
            </a:pPr>
            <a:endParaRPr lang="en-US" sz="2400" dirty="0">
              <a:solidFill>
                <a:srgbClr val="00B050"/>
              </a:solidFill>
            </a:endParaRPr>
          </a:p>
          <a:p>
            <a:pPr marL="17780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</a:rPr>
              <a:t>Hardback/Softback book:</a:t>
            </a:r>
          </a:p>
          <a:p>
            <a:pPr marL="569913" indent="-392113">
              <a:spcBef>
                <a:spcPts val="0"/>
              </a:spcBef>
              <a:buNone/>
            </a:pPr>
            <a:r>
              <a:rPr lang="en-US" sz="2400" dirty="0">
                <a:solidFill>
                  <a:srgbClr val="00B050"/>
                </a:solidFill>
              </a:rPr>
              <a:t>Author, A. A. (Year of publication). </a:t>
            </a:r>
            <a:r>
              <a:rPr lang="en-US" sz="2400" i="1" dirty="0">
                <a:solidFill>
                  <a:srgbClr val="00B050"/>
                </a:solidFill>
              </a:rPr>
              <a:t>Title of work: Capital letter also for subtitle. </a:t>
            </a:r>
            <a:r>
              <a:rPr lang="en-US" sz="2400" dirty="0">
                <a:solidFill>
                  <a:srgbClr val="00B050"/>
                </a:solidFill>
              </a:rPr>
              <a:t>Publisher Name. DOI (if available)</a:t>
            </a:r>
          </a:p>
          <a:p>
            <a:pPr marL="177800" indent="0">
              <a:spcBef>
                <a:spcPts val="0"/>
              </a:spcBef>
              <a:buNone/>
            </a:pPr>
            <a:endParaRPr lang="en-US" sz="2400" dirty="0">
              <a:solidFill>
                <a:srgbClr val="00B050"/>
              </a:solidFill>
            </a:endParaRPr>
          </a:p>
          <a:p>
            <a:pPr marL="17780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</a:rPr>
              <a:t>Journal articles:</a:t>
            </a:r>
          </a:p>
          <a:p>
            <a:pPr marL="569913" indent="-392113">
              <a:spcBef>
                <a:spcPts val="0"/>
              </a:spcBef>
              <a:buNone/>
            </a:pPr>
            <a:r>
              <a:rPr lang="en-US" sz="2400" dirty="0">
                <a:solidFill>
                  <a:srgbClr val="00B050"/>
                </a:solidFill>
              </a:rPr>
              <a:t>Author, A. A., Author, B. B., &amp; Author, C. C. (Year). Title of article. </a:t>
            </a:r>
            <a:r>
              <a:rPr lang="en-US" sz="2400" i="1" dirty="0">
                <a:solidFill>
                  <a:srgbClr val="00B050"/>
                </a:solidFill>
              </a:rPr>
              <a:t>Title of Periodical, volume number</a:t>
            </a:r>
            <a:r>
              <a:rPr lang="en-US" sz="2400" dirty="0">
                <a:solidFill>
                  <a:srgbClr val="00B050"/>
                </a:solidFill>
              </a:rPr>
              <a:t>(issue number), pages. https://doi.org/xx.xxx/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sldNum" idx="12"/>
          </p:nvPr>
        </p:nvSpPr>
        <p:spPr>
          <a:xfrm>
            <a:off x="5970304" y="631189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6085450"/>
      </p:ext>
    </p:extLst>
  </p:cSld>
  <p:clrMapOvr>
    <a:masterClrMapping/>
  </p:clrMapOvr>
</p:sld>
</file>

<file path=ppt/theme/theme1.xml><?xml version="1.0" encoding="utf-8"?>
<a:theme xmlns:a="http://schemas.openxmlformats.org/drawingml/2006/main" name="Purdue Global Templat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Widescreen</PresentationFormat>
  <Paragraphs>37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Impact</vt:lpstr>
      <vt:lpstr>Times New Roman</vt:lpstr>
      <vt:lpstr>Purdue Global Template</vt:lpstr>
      <vt:lpstr>Provide a title for your presentation</vt:lpstr>
      <vt:lpstr>Introduction</vt:lpstr>
      <vt:lpstr>Cognitive Development in Infancy/Toddlerhood</vt:lpstr>
      <vt:lpstr>Cognitive Development in Early Childhood</vt:lpstr>
      <vt:lpstr>Cognitive Development in Middle Childhood</vt:lpstr>
      <vt:lpstr>Cognitive Development in Adolescence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2021-02-23T21:34:30Z</dcterms:modified>
</cp:coreProperties>
</file>