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524000" y="2772897"/>
            <a:ext cx="9144000" cy="656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22222"/>
              <a:buFont typeface="Calibri"/>
              <a:buNone/>
            </a:pPr>
            <a:br>
              <a:rPr lang="en-US" dirty="0"/>
            </a:br>
            <a:br>
              <a:rPr lang="en-US" sz="6000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6000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700" b="1" dirty="0">
                <a:latin typeface="Arial"/>
                <a:ea typeface="Arial"/>
                <a:cs typeface="Arial"/>
                <a:sym typeface="Arial"/>
              </a:rPr>
              <a:t>Cognitive Development Throughout the Periods of Development</a:t>
            </a:r>
            <a:endParaRPr sz="2700" dirty="0"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00000"/>
              <a:buNone/>
            </a:pPr>
            <a:r>
              <a:rPr lang="en-US" sz="52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[Delete text in green font and brackets, as it serves as your guide in this template. Replace it with your own information.]</a:t>
            </a:r>
            <a:endParaRPr sz="52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D5567"/>
              </a:buClr>
              <a:buSzPct val="100000"/>
              <a:buNone/>
            </a:pPr>
            <a:endParaRPr sz="2400"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B050"/>
              </a:buClr>
              <a:buSzPct val="100000"/>
              <a:buNone/>
            </a:pPr>
            <a:r>
              <a:rPr lang="en-US" sz="4000" b="0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First/Last Name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000" b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Purdue University Global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PS220</a:t>
            </a:r>
            <a:r>
              <a:rPr lang="en-US" sz="4000" b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en-US" sz="4000" b="0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Section Number</a:t>
            </a:r>
            <a:r>
              <a:rPr lang="en-US" sz="4000" b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Unit 6 Assignment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B050"/>
              </a:buClr>
              <a:buSzPct val="100000"/>
              <a:buNone/>
            </a:pPr>
            <a:r>
              <a:rPr lang="en-US" sz="4000" b="0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Instructor name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B050"/>
              </a:buClr>
              <a:buSzPct val="100000"/>
              <a:buNone/>
            </a:pPr>
            <a:r>
              <a:rPr lang="en-US" sz="4000" b="0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Date</a:t>
            </a:r>
            <a:endParaRPr sz="4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D5567"/>
              </a:buClr>
              <a:buSzPct val="100000"/>
              <a:buNone/>
            </a:pPr>
            <a:endParaRPr sz="2400"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D5567"/>
              </a:buClr>
              <a:buSzPct val="100000"/>
              <a:buNone/>
            </a:pPr>
            <a:endParaRPr sz="2400"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3D5567"/>
              </a:buClr>
              <a:buSzPct val="100000"/>
              <a:buNone/>
            </a:pPr>
            <a:endParaRPr sz="2400"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sp>
        <p:nvSpPr>
          <p:cNvPr id="86" name="Google Shape;86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07890" y="2374642"/>
            <a:ext cx="2024543" cy="207824"/>
          </a:xfrm>
          <a:prstGeom prst="rect">
            <a:avLst/>
          </a:prstGeom>
          <a:solidFill>
            <a:srgbClr val="C28E0E"/>
          </a:solidFill>
          <a:ln w="12700" cap="flat" cmpd="sng">
            <a:solidFill>
              <a:srgbClr val="C28E0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dirty="0">
                <a:latin typeface="Arial"/>
                <a:ea typeface="Arial"/>
                <a:cs typeface="Arial"/>
                <a:sym typeface="Arial"/>
              </a:rPr>
              <a:t>Introduction</a:t>
            </a:r>
            <a:endParaRPr sz="2400" dirty="0"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836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Arial"/>
              <a:buNone/>
            </a:pP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[Let the audience know the purpose of the presentation.]</a:t>
            </a:r>
            <a:endParaRPr sz="1400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5567"/>
              </a:buClr>
              <a:buSzPts val="1800"/>
              <a:buFont typeface="Arial"/>
              <a:buNone/>
            </a:pPr>
            <a:endParaRPr sz="1400" b="1"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cxnSp>
        <p:nvCxnSpPr>
          <p:cNvPr id="93" name="Google Shape;93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53824" y="6315342"/>
            <a:ext cx="8656890" cy="0"/>
          </a:xfrm>
          <a:prstGeom prst="straightConnector1">
            <a:avLst/>
          </a:prstGeom>
          <a:noFill/>
          <a:ln w="9525" cap="flat" cmpd="sng">
            <a:solidFill>
              <a:srgbClr val="C28E0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4" name="Google Shape;94;p14"/>
          <p:cNvSpPr txBox="1"/>
          <p:nvPr/>
        </p:nvSpPr>
        <p:spPr>
          <a:xfrm>
            <a:off x="8639228" y="5946010"/>
            <a:ext cx="3016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95" name="Google Shape;95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3824" y="0"/>
            <a:ext cx="162370" cy="1170766"/>
          </a:xfrm>
          <a:prstGeom prst="rect">
            <a:avLst/>
          </a:prstGeom>
          <a:solidFill>
            <a:srgbClr val="C28E0E"/>
          </a:solidFill>
          <a:ln w="12700" cap="flat" cmpd="sng">
            <a:solidFill>
              <a:srgbClr val="C28E0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dirty="0">
                <a:latin typeface="Arial"/>
                <a:ea typeface="Arial"/>
                <a:cs typeface="Arial"/>
                <a:sym typeface="Arial"/>
              </a:rPr>
              <a:t>Cognitive Development in Infancy/Toddlerhood</a:t>
            </a:r>
            <a:endParaRPr sz="2400" dirty="0"/>
          </a:p>
        </p:txBody>
      </p:sp>
      <p:sp>
        <p:nvSpPr>
          <p:cNvPr id="101" name="Google Shape;10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836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635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Char char="•"/>
            </a:pPr>
            <a:r>
              <a:rPr lang="en-US" sz="1400" b="1" i="0" u="none" strike="noStrike" cap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[</a:t>
            </a: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Provide information on cognitive development in infancy/toddlerhood, referring to at least one Piagetian concept.]</a:t>
            </a:r>
            <a:endParaRPr dirty="0"/>
          </a:p>
          <a:p>
            <a:pPr marL="4635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Char char="•"/>
            </a:pP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[Provide information on cognitive development in infancy/toddlerhood, referring to at least one Information Processing concept.]</a:t>
            </a:r>
            <a:endParaRPr dirty="0"/>
          </a:p>
          <a:p>
            <a:pPr marL="4635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Char char="•"/>
            </a:pP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[Provide an example of language development in infancy/toddlerhood.]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800"/>
              <a:buFont typeface="Arial"/>
              <a:buNone/>
            </a:pPr>
            <a:endParaRPr sz="900" dirty="0"/>
          </a:p>
        </p:txBody>
      </p:sp>
      <p:cxnSp>
        <p:nvCxnSpPr>
          <p:cNvPr id="102" name="Google Shape;102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53824" y="6315342"/>
            <a:ext cx="8656890" cy="0"/>
          </a:xfrm>
          <a:prstGeom prst="straightConnector1">
            <a:avLst/>
          </a:prstGeom>
          <a:noFill/>
          <a:ln w="9525" cap="flat" cmpd="sng">
            <a:solidFill>
              <a:srgbClr val="C28E0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3" name="Google Shape;103;p15"/>
          <p:cNvSpPr txBox="1"/>
          <p:nvPr/>
        </p:nvSpPr>
        <p:spPr>
          <a:xfrm>
            <a:off x="8639228" y="5946010"/>
            <a:ext cx="3016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104" name="Google Shape;104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3824" y="0"/>
            <a:ext cx="162370" cy="1170766"/>
          </a:xfrm>
          <a:prstGeom prst="rect">
            <a:avLst/>
          </a:prstGeom>
          <a:solidFill>
            <a:srgbClr val="C28E0E"/>
          </a:solidFill>
          <a:ln w="12700" cap="flat" cmpd="sng">
            <a:solidFill>
              <a:srgbClr val="C28E0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dirty="0">
                <a:latin typeface="Arial"/>
                <a:ea typeface="Arial"/>
                <a:cs typeface="Arial"/>
                <a:sym typeface="Arial"/>
              </a:rPr>
              <a:t>Cognitive Development in Early Childhood</a:t>
            </a:r>
            <a:endParaRPr sz="2400" dirty="0"/>
          </a:p>
        </p:txBody>
      </p:sp>
      <p:sp>
        <p:nvSpPr>
          <p:cNvPr id="110" name="Google Shape;110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836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35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Char char="•"/>
            </a:pP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[Provide information on cognitive development in early childhood, referring to at least one Piagetian concept.]</a:t>
            </a:r>
            <a:endParaRPr dirty="0"/>
          </a:p>
          <a:p>
            <a:pPr marL="635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Char char="•"/>
            </a:pP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[Provide information on cognitive development in early childhood, referring to at least one Information Processing concept.]</a:t>
            </a:r>
            <a:endParaRPr dirty="0"/>
          </a:p>
          <a:p>
            <a:pPr marL="635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Char char="•"/>
            </a:pP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[Provide an example of language development in early childhood.]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cxnSp>
        <p:nvCxnSpPr>
          <p:cNvPr id="111" name="Google Shape;111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53824" y="6315342"/>
            <a:ext cx="8656890" cy="0"/>
          </a:xfrm>
          <a:prstGeom prst="straightConnector1">
            <a:avLst/>
          </a:prstGeom>
          <a:noFill/>
          <a:ln w="9525" cap="flat" cmpd="sng">
            <a:solidFill>
              <a:srgbClr val="C28E0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2" name="Google Shape;112;p16"/>
          <p:cNvSpPr txBox="1"/>
          <p:nvPr/>
        </p:nvSpPr>
        <p:spPr>
          <a:xfrm>
            <a:off x="8639228" y="5946010"/>
            <a:ext cx="3016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113" name="Google Shape;113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3824" y="0"/>
            <a:ext cx="162370" cy="1170766"/>
          </a:xfrm>
          <a:prstGeom prst="rect">
            <a:avLst/>
          </a:prstGeom>
          <a:solidFill>
            <a:srgbClr val="C28E0E"/>
          </a:solidFill>
          <a:ln w="12700" cap="flat" cmpd="sng">
            <a:solidFill>
              <a:srgbClr val="C28E0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dirty="0">
                <a:latin typeface="Arial"/>
                <a:ea typeface="Arial"/>
                <a:cs typeface="Arial"/>
                <a:sym typeface="Arial"/>
              </a:rPr>
              <a:t>Cognitive Development in Middle Childhood</a:t>
            </a:r>
            <a:endParaRPr sz="2400" dirty="0"/>
          </a:p>
        </p:txBody>
      </p:sp>
      <p:sp>
        <p:nvSpPr>
          <p:cNvPr id="119" name="Google Shape;11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836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35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Char char="•"/>
            </a:pP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[Provide information on cognitive development in middle childhood, referring to at least one Piagetian concept.]</a:t>
            </a:r>
            <a:endParaRPr dirty="0"/>
          </a:p>
          <a:p>
            <a:pPr marL="635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Char char="•"/>
            </a:pP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[Provide information on cognitive development in middle childhood, referring to at least one Information Processing concept.]</a:t>
            </a:r>
            <a:endParaRPr dirty="0"/>
          </a:p>
          <a:p>
            <a:pPr marL="635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Char char="•"/>
            </a:pP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[Provide an example of language development in middle childhood.]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400" dirty="0"/>
          </a:p>
        </p:txBody>
      </p:sp>
      <p:cxnSp>
        <p:nvCxnSpPr>
          <p:cNvPr id="120" name="Google Shape;120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53824" y="6315342"/>
            <a:ext cx="8656890" cy="0"/>
          </a:xfrm>
          <a:prstGeom prst="straightConnector1">
            <a:avLst/>
          </a:prstGeom>
          <a:noFill/>
          <a:ln w="9525" cap="flat" cmpd="sng">
            <a:solidFill>
              <a:srgbClr val="C28E0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1" name="Google Shape;121;p17"/>
          <p:cNvSpPr txBox="1"/>
          <p:nvPr/>
        </p:nvSpPr>
        <p:spPr>
          <a:xfrm>
            <a:off x="8639228" y="5946010"/>
            <a:ext cx="3016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122" name="Google Shape;122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3824" y="0"/>
            <a:ext cx="162370" cy="1170766"/>
          </a:xfrm>
          <a:prstGeom prst="rect">
            <a:avLst/>
          </a:prstGeom>
          <a:solidFill>
            <a:srgbClr val="C28E0E"/>
          </a:solidFill>
          <a:ln w="12700" cap="flat" cmpd="sng">
            <a:solidFill>
              <a:srgbClr val="C28E0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dirty="0">
                <a:latin typeface="Arial"/>
                <a:ea typeface="Arial"/>
                <a:cs typeface="Arial"/>
                <a:sym typeface="Arial"/>
              </a:rPr>
              <a:t>Cognitive Development in Adolescence</a:t>
            </a:r>
            <a:endParaRPr sz="2400" dirty="0"/>
          </a:p>
        </p:txBody>
      </p:sp>
      <p:sp>
        <p:nvSpPr>
          <p:cNvPr id="128" name="Google Shape;12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836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35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Char char="•"/>
            </a:pP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[Provide information on cognitive development in adolescence, referring to at least one Piagetian concept.]</a:t>
            </a:r>
            <a:endParaRPr dirty="0"/>
          </a:p>
          <a:p>
            <a:pPr marL="635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Char char="•"/>
            </a:pP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[Provide information on cognitive development in adolescence, referring to at </a:t>
            </a:r>
            <a:r>
              <a:rPr lang="en-US" sz="1400" b="1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least one </a:t>
            </a: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Information Processing concept.]</a:t>
            </a:r>
            <a:endParaRPr dirty="0"/>
          </a:p>
          <a:p>
            <a:pPr marL="635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Char char="•"/>
            </a:pP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[Provide an example of language development in adolescence.]</a:t>
            </a:r>
            <a:endParaRPr dirty="0"/>
          </a:p>
        </p:txBody>
      </p:sp>
      <p:sp>
        <p:nvSpPr>
          <p:cNvPr id="129" name="Google Shape;129;p18"/>
          <p:cNvSpPr txBox="1"/>
          <p:nvPr/>
        </p:nvSpPr>
        <p:spPr>
          <a:xfrm>
            <a:off x="8639228" y="5946010"/>
            <a:ext cx="3016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/>
          </a:p>
        </p:txBody>
      </p:sp>
      <p:sp>
        <p:nvSpPr>
          <p:cNvPr id="130" name="Google Shape;130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3824" y="0"/>
            <a:ext cx="162370" cy="1170766"/>
          </a:xfrm>
          <a:prstGeom prst="rect">
            <a:avLst/>
          </a:prstGeom>
          <a:solidFill>
            <a:srgbClr val="C28E0E"/>
          </a:solidFill>
          <a:ln w="12700" cap="flat" cmpd="sng">
            <a:solidFill>
              <a:srgbClr val="C28E0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1" name="Google Shape;131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53824" y="6315342"/>
            <a:ext cx="8656890" cy="0"/>
          </a:xfrm>
          <a:prstGeom prst="straightConnector1">
            <a:avLst/>
          </a:prstGeom>
          <a:noFill/>
          <a:ln w="9525" cap="flat" cmpd="sng">
            <a:solidFill>
              <a:srgbClr val="C28E0E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dirty="0">
                <a:latin typeface="Arial"/>
                <a:ea typeface="Arial"/>
                <a:cs typeface="Arial"/>
                <a:sym typeface="Arial"/>
              </a:rPr>
              <a:t>Role of Social Interactions and Culture in Cognitive Development</a:t>
            </a:r>
            <a:endParaRPr sz="2400" dirty="0"/>
          </a:p>
        </p:txBody>
      </p:sp>
      <p:sp>
        <p:nvSpPr>
          <p:cNvPr id="137" name="Google Shape;137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836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35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Char char="•"/>
            </a:pP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[Provide information on the role of social interactions and culture in cognitive development, referring to Vygotsky’s Sociocultural theory.]</a:t>
            </a:r>
            <a:endParaRPr dirty="0"/>
          </a:p>
        </p:txBody>
      </p:sp>
      <p:cxnSp>
        <p:nvCxnSpPr>
          <p:cNvPr id="138" name="Google Shape;138;p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53824" y="6315342"/>
            <a:ext cx="8656890" cy="0"/>
          </a:xfrm>
          <a:prstGeom prst="straightConnector1">
            <a:avLst/>
          </a:prstGeom>
          <a:noFill/>
          <a:ln w="9525" cap="flat" cmpd="sng">
            <a:solidFill>
              <a:srgbClr val="C28E0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9" name="Google Shape;139;p19"/>
          <p:cNvSpPr txBox="1"/>
          <p:nvPr/>
        </p:nvSpPr>
        <p:spPr>
          <a:xfrm>
            <a:off x="8639228" y="5946010"/>
            <a:ext cx="3016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/>
          </a:p>
        </p:txBody>
      </p:sp>
      <p:sp>
        <p:nvSpPr>
          <p:cNvPr id="140" name="Google Shape;140;p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3824" y="0"/>
            <a:ext cx="162370" cy="1170766"/>
          </a:xfrm>
          <a:prstGeom prst="rect">
            <a:avLst/>
          </a:prstGeom>
          <a:solidFill>
            <a:srgbClr val="C28E0E"/>
          </a:solidFill>
          <a:ln w="12700" cap="flat" cmpd="sng">
            <a:solidFill>
              <a:srgbClr val="C28E0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dirty="0">
                <a:latin typeface="Arial"/>
                <a:ea typeface="Arial"/>
                <a:cs typeface="Arial"/>
                <a:sym typeface="Arial"/>
              </a:rPr>
              <a:t>Role of Adult Interactions in Promoting Cognitive Development</a:t>
            </a:r>
            <a:endParaRPr sz="2400" dirty="0"/>
          </a:p>
        </p:txBody>
      </p:sp>
      <p:sp>
        <p:nvSpPr>
          <p:cNvPr id="146" name="Google Shape;146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836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35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Char char="•"/>
            </a:pP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[Provide information on how adults can promote cognitive development in infancy/toddlerhood, early childhood, middle childhood, and adolescence.]</a:t>
            </a:r>
            <a:endParaRPr dirty="0"/>
          </a:p>
        </p:txBody>
      </p:sp>
      <p:cxnSp>
        <p:nvCxnSpPr>
          <p:cNvPr id="147" name="Google Shape;147;p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53824" y="6315342"/>
            <a:ext cx="8656890" cy="0"/>
          </a:xfrm>
          <a:prstGeom prst="straightConnector1">
            <a:avLst/>
          </a:prstGeom>
          <a:noFill/>
          <a:ln w="9525" cap="flat" cmpd="sng">
            <a:solidFill>
              <a:srgbClr val="C28E0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8" name="Google Shape;148;p20"/>
          <p:cNvSpPr txBox="1"/>
          <p:nvPr/>
        </p:nvSpPr>
        <p:spPr>
          <a:xfrm>
            <a:off x="8639228" y="5946010"/>
            <a:ext cx="3016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/>
          </a:p>
        </p:txBody>
      </p:sp>
      <p:sp>
        <p:nvSpPr>
          <p:cNvPr id="149" name="Google Shape;149;p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3824" y="0"/>
            <a:ext cx="162370" cy="1170766"/>
          </a:xfrm>
          <a:prstGeom prst="rect">
            <a:avLst/>
          </a:prstGeom>
          <a:solidFill>
            <a:srgbClr val="C28E0E"/>
          </a:solidFill>
          <a:ln w="12700" cap="flat" cmpd="sng">
            <a:solidFill>
              <a:srgbClr val="C28E0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dirty="0">
                <a:latin typeface="Arial"/>
                <a:ea typeface="Arial"/>
                <a:cs typeface="Arial"/>
                <a:sym typeface="Arial"/>
              </a:rPr>
              <a:t>Conclusion</a:t>
            </a:r>
            <a:endParaRPr sz="2400" dirty="0"/>
          </a:p>
        </p:txBody>
      </p:sp>
      <p:sp>
        <p:nvSpPr>
          <p:cNvPr id="155" name="Google Shape;155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836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350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Char char="•"/>
            </a:pP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[Wrap up and summarize the presentation.]</a:t>
            </a:r>
            <a:endParaRPr sz="1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1"/>
          <p:cNvSpPr txBox="1"/>
          <p:nvPr/>
        </p:nvSpPr>
        <p:spPr>
          <a:xfrm>
            <a:off x="8639228" y="5946010"/>
            <a:ext cx="3016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/>
          </a:p>
        </p:txBody>
      </p:sp>
      <p:cxnSp>
        <p:nvCxnSpPr>
          <p:cNvPr id="157" name="Google Shape;157;p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53824" y="6315342"/>
            <a:ext cx="8656890" cy="0"/>
          </a:xfrm>
          <a:prstGeom prst="straightConnector1">
            <a:avLst/>
          </a:prstGeom>
          <a:noFill/>
          <a:ln w="9525" cap="flat" cmpd="sng">
            <a:solidFill>
              <a:srgbClr val="C28E0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8" name="Google Shape;158;p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3824" y="0"/>
            <a:ext cx="162370" cy="1170766"/>
          </a:xfrm>
          <a:prstGeom prst="rect">
            <a:avLst/>
          </a:prstGeom>
          <a:solidFill>
            <a:srgbClr val="C28E0E"/>
          </a:solidFill>
          <a:ln w="12700" cap="flat" cmpd="sng">
            <a:solidFill>
              <a:srgbClr val="C28E0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dirty="0">
                <a:latin typeface="Arial"/>
                <a:ea typeface="Arial"/>
                <a:cs typeface="Arial"/>
                <a:sym typeface="Arial"/>
              </a:rPr>
              <a:t>References</a:t>
            </a:r>
            <a:endParaRPr sz="2400" dirty="0"/>
          </a:p>
        </p:txBody>
      </p:sp>
      <p:sp>
        <p:nvSpPr>
          <p:cNvPr id="164" name="Google Shape;164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836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7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None/>
            </a:pP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Digital book-</a:t>
            </a:r>
            <a:endParaRPr sz="1400" dirty="0">
              <a:latin typeface="Arial"/>
              <a:ea typeface="Arial"/>
              <a:cs typeface="Arial"/>
              <a:sym typeface="Arial"/>
            </a:endParaRPr>
          </a:p>
          <a:p>
            <a:pPr marL="569913" lvl="0" indent="-39211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None/>
            </a:pPr>
            <a:r>
              <a:rPr lang="en-US" sz="1400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Author's Last Name, First Initial. Second Initial if Given. (Year of Publication). </a:t>
            </a:r>
            <a:r>
              <a:rPr lang="en-US" sz="1400" i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Title of book: Subtitle if given </a:t>
            </a:r>
            <a:r>
              <a:rPr lang="en-US" sz="1400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(edition if given and is not first edition). Publisher. URL</a:t>
            </a:r>
            <a:endParaRPr sz="1400" dirty="0">
              <a:latin typeface="Arial"/>
              <a:ea typeface="Arial"/>
              <a:cs typeface="Arial"/>
              <a:sym typeface="Arial"/>
            </a:endParaRPr>
          </a:p>
          <a:p>
            <a:pPr marL="177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1400"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None/>
            </a:pP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Hardback/Softback book:</a:t>
            </a:r>
            <a:endParaRPr sz="1400" dirty="0">
              <a:latin typeface="Arial"/>
              <a:ea typeface="Arial"/>
              <a:cs typeface="Arial"/>
              <a:sym typeface="Arial"/>
            </a:endParaRPr>
          </a:p>
          <a:p>
            <a:pPr marL="569913" lvl="0" indent="-39211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None/>
            </a:pPr>
            <a:r>
              <a:rPr lang="en-US" sz="1400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Author, A. A. (Year of publication). </a:t>
            </a:r>
            <a:r>
              <a:rPr lang="en-US" sz="1400" i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Title of work: Capital letter also for subtitle. </a:t>
            </a:r>
            <a:r>
              <a:rPr lang="en-US" sz="1400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Publisher Name. DOI (if available)</a:t>
            </a:r>
            <a:endParaRPr sz="1400" dirty="0">
              <a:latin typeface="Arial"/>
              <a:ea typeface="Arial"/>
              <a:cs typeface="Arial"/>
              <a:sym typeface="Arial"/>
            </a:endParaRPr>
          </a:p>
          <a:p>
            <a:pPr marL="177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1400" dirty="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None/>
            </a:pPr>
            <a:r>
              <a:rPr lang="en-US" sz="1400" b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Journal articles:</a:t>
            </a:r>
            <a:endParaRPr sz="1400" dirty="0">
              <a:latin typeface="Arial"/>
              <a:ea typeface="Arial"/>
              <a:cs typeface="Arial"/>
              <a:sym typeface="Arial"/>
            </a:endParaRPr>
          </a:p>
          <a:p>
            <a:pPr marL="569913" lvl="0" indent="-39211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800"/>
              <a:buNone/>
            </a:pPr>
            <a:r>
              <a:rPr lang="en-US" sz="1400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Author, A. A., Author, B. B., &amp; Author, C. C. (Year). Title of article. </a:t>
            </a:r>
            <a:r>
              <a:rPr lang="en-US" sz="1400" i="1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Title of Periodical, volume number</a:t>
            </a:r>
            <a:r>
              <a:rPr lang="en-US" sz="1400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(issue number), pages. https://doi.org/xx.xxx/</a:t>
            </a:r>
            <a:endParaRPr sz="1400" dirty="0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5" name="Google Shape;165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53824" y="6315342"/>
            <a:ext cx="8656890" cy="0"/>
          </a:xfrm>
          <a:prstGeom prst="straightConnector1">
            <a:avLst/>
          </a:prstGeom>
          <a:noFill/>
          <a:ln w="9525" cap="flat" cmpd="sng">
            <a:solidFill>
              <a:srgbClr val="C28E0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6" name="Google Shape;166;p22"/>
          <p:cNvSpPr txBox="1"/>
          <p:nvPr/>
        </p:nvSpPr>
        <p:spPr>
          <a:xfrm>
            <a:off x="8639228" y="5946010"/>
            <a:ext cx="4187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/>
          </a:p>
        </p:txBody>
      </p:sp>
      <p:sp>
        <p:nvSpPr>
          <p:cNvPr id="167" name="Google Shape;167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3824" y="0"/>
            <a:ext cx="162370" cy="1170766"/>
          </a:xfrm>
          <a:prstGeom prst="rect">
            <a:avLst/>
          </a:prstGeom>
          <a:solidFill>
            <a:srgbClr val="C28E0E"/>
          </a:solidFill>
          <a:ln w="12700" cap="flat" cmpd="sng">
            <a:solidFill>
              <a:srgbClr val="C28E0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481</Words>
  <Application>Microsoft Office PowerPoint</Application>
  <PresentationFormat>Widescreen</PresentationFormat>
  <Paragraphs>52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   Cognitive Development Throughout the Periods of Development</vt:lpstr>
      <vt:lpstr>Introduction</vt:lpstr>
      <vt:lpstr>Cognitive Development in Infancy/Toddlerhood</vt:lpstr>
      <vt:lpstr>Cognitive Development in Early Childhood</vt:lpstr>
      <vt:lpstr>Cognitive Development in Middle Childhood</vt:lpstr>
      <vt:lpstr>Cognitive Development in Adolescence</vt:lpstr>
      <vt:lpstr>Role of Social Interactions and Culture in Cognitive Development</vt:lpstr>
      <vt:lpstr>Role of Adult Interactions in Promoting Cognitive Development</vt:lpstr>
      <vt:lpstr>Conclusion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Cognitive Development Throughout the Periods of Development</dc:title>
  <cp:lastModifiedBy>Peter Lombardo</cp:lastModifiedBy>
  <cp:revision>3</cp:revision>
  <dcterms:modified xsi:type="dcterms:W3CDTF">2023-10-18T20:38:04Z</dcterms:modified>
</cp:coreProperties>
</file>