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90" r:id="rId2"/>
    <p:sldId id="289" r:id="rId3"/>
    <p:sldId id="300" r:id="rId4"/>
    <p:sldId id="301" r:id="rId5"/>
    <p:sldId id="307" r:id="rId6"/>
    <p:sldId id="311" r:id="rId7"/>
    <p:sldId id="308" r:id="rId8"/>
    <p:sldId id="312" r:id="rId9"/>
    <p:sldId id="309" r:id="rId10"/>
    <p:sldId id="313" r:id="rId11"/>
    <p:sldId id="314" r:id="rId12"/>
    <p:sldId id="315" r:id="rId13"/>
    <p:sldId id="310" r:id="rId14"/>
    <p:sldId id="299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538794FB-BCE9-C34B-BC2E-F45A23906E23}">
          <p14:sldIdLst>
            <p14:sldId id="290"/>
            <p14:sldId id="289"/>
            <p14:sldId id="300"/>
            <p14:sldId id="301"/>
            <p14:sldId id="307"/>
            <p14:sldId id="311"/>
            <p14:sldId id="308"/>
            <p14:sldId id="312"/>
            <p14:sldId id="309"/>
            <p14:sldId id="313"/>
            <p14:sldId id="314"/>
            <p14:sldId id="315"/>
            <p14:sldId id="310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pos="108" userDrawn="1">
          <p15:clr>
            <a:srgbClr val="A4A3A4"/>
          </p15:clr>
        </p15:guide>
        <p15:guide id="2" orient="horz" pos="312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5652" userDrawn="1">
          <p15:clr>
            <a:srgbClr val="A4A3A4"/>
          </p15:clr>
        </p15:guide>
        <p15:guide id="6" orient="horz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8E0E"/>
    <a:srgbClr val="3D5567"/>
    <a:srgbClr val="D3D7DD"/>
    <a:srgbClr val="6E99B4"/>
    <a:srgbClr val="29A592"/>
    <a:srgbClr val="839E2A"/>
    <a:srgbClr val="FF9B1B"/>
    <a:srgbClr val="FFD200"/>
    <a:srgbClr val="5B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5"/>
    <p:restoredTop sz="86861" autoAdjust="0"/>
  </p:normalViewPr>
  <p:slideViewPr>
    <p:cSldViewPr snapToGrid="0" snapToObjects="1">
      <p:cViewPr varScale="1">
        <p:scale>
          <a:sx n="97" d="100"/>
          <a:sy n="97" d="100"/>
        </p:scale>
        <p:origin x="2028" y="78"/>
      </p:cViewPr>
      <p:guideLst>
        <p:guide pos="108"/>
        <p:guide orient="horz" pos="312"/>
        <p:guide orient="horz" pos="504"/>
        <p:guide orient="horz" pos="4080"/>
        <p:guide pos="5652"/>
        <p:guide orient="horz" pos="1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90891-A747-AA4B-BB9F-8E89B85DB4E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7F9D-D851-B941-88AE-D77D238E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07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2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95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7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1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68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4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mpus Gold Bar"/>
          <p:cNvSpPr/>
          <p:nvPr userDrawn="1"/>
        </p:nvSpPr>
        <p:spPr>
          <a:xfrm>
            <a:off x="304600" y="2712721"/>
            <a:ext cx="2019500" cy="193039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6301" y="3043681"/>
            <a:ext cx="6790299" cy="520134"/>
          </a:xfrm>
        </p:spPr>
        <p:txBody>
          <a:bodyPr lIns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99122" y="3634641"/>
            <a:ext cx="3024188" cy="515938"/>
          </a:xfrm>
        </p:spPr>
        <p:txBody>
          <a:bodyPr lIns="0"/>
          <a:lstStyle>
            <a:lvl1pPr marL="0" indent="0">
              <a:buNone/>
              <a:defRPr>
                <a:solidFill>
                  <a:srgbClr val="3D5567"/>
                </a:solidFill>
              </a:defRPr>
            </a:lvl1pPr>
          </a:lstStyle>
          <a:p>
            <a:pPr lvl="0"/>
            <a:r>
              <a:rPr lang="en-US" dirty="0"/>
              <a:t>&lt;&lt;DATE&gt;&gt;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157" y="6041293"/>
            <a:ext cx="2741599" cy="44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l="-5357" t="374" r="52787" b="-374"/>
          <a:stretch/>
        </p:blipFill>
        <p:spPr>
          <a:xfrm>
            <a:off x="5813834" y="249646"/>
            <a:ext cx="3330166" cy="63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lurb Divider">
    <p:bg>
      <p:bgPr>
        <a:solidFill>
          <a:srgbClr val="C28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14300" y="1383324"/>
            <a:ext cx="8915400" cy="527539"/>
          </a:xfrm>
        </p:spPr>
        <p:txBody>
          <a:bodyPr>
            <a:noAutofit/>
          </a:bodyPr>
          <a:lstStyle>
            <a:lvl1pPr algn="ctr"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300" y="2005014"/>
            <a:ext cx="8932985" cy="3352433"/>
          </a:xfrm>
        </p:spPr>
        <p:txBody>
          <a:bodyPr>
            <a:normAutofit/>
          </a:bodyPr>
          <a:lstStyle>
            <a:lvl1pPr marL="0" indent="0" algn="ct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l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11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a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4977" y="5884984"/>
            <a:ext cx="4923692" cy="973016"/>
          </a:xfrm>
        </p:spPr>
        <p:txBody>
          <a:bodyPr lIns="0" anchor="t" anchorCtr="0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41356"/>
          <a:stretch/>
        </p:blipFill>
        <p:spPr>
          <a:xfrm>
            <a:off x="4987636" y="124"/>
            <a:ext cx="4156364" cy="6857752"/>
          </a:xfrm>
          <a:prstGeom prst="rect">
            <a:avLst/>
          </a:prstGeom>
        </p:spPr>
      </p:pic>
      <p:sp>
        <p:nvSpPr>
          <p:cNvPr id="11" name="Campus Gold Bar"/>
          <p:cNvSpPr/>
          <p:nvPr userDrawn="1"/>
        </p:nvSpPr>
        <p:spPr>
          <a:xfrm>
            <a:off x="260639" y="5549705"/>
            <a:ext cx="2019500" cy="193039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8284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856" y="1892775"/>
            <a:ext cx="3780944" cy="311164"/>
          </a:xfrm>
        </p:spPr>
        <p:txBody>
          <a:bodyPr>
            <a:normAutofit/>
          </a:bodyPr>
          <a:lstStyle>
            <a:lvl1pPr marL="0" indent="0" algn="l">
              <a:buNone/>
              <a:defRPr sz="1350" b="1">
                <a:solidFill>
                  <a:srgbClr val="3D556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9094" y="2321170"/>
            <a:ext cx="5090930" cy="3317630"/>
          </a:xfrm>
        </p:spPr>
        <p:txBody>
          <a:bodyPr>
            <a:normAutofit/>
          </a:bodyPr>
          <a:lstStyle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829300" y="1465385"/>
            <a:ext cx="3121819" cy="44194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Purdue University Global | This is Where the Title of the Presentation Will Go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6185" y="1235630"/>
            <a:ext cx="8623738" cy="4351338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500"/>
            </a:lvl2pPr>
            <a:lvl3pPr marL="857250" indent="-171450">
              <a:buFont typeface="Wingdings" charset="2"/>
              <a:buChar char="§"/>
              <a:defRPr sz="1350"/>
            </a:lvl3pPr>
            <a:lvl4pPr marL="1200150" indent="-171450">
              <a:buFont typeface="Wingdings" charset="2"/>
              <a:buChar char="§"/>
              <a:defRPr sz="1200"/>
            </a:lvl4pPr>
            <a:lvl5pPr marL="1543050" indent="-171450">
              <a:buFont typeface="Wingdings" charset="2"/>
              <a:buChar char="§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742" y="1477282"/>
            <a:ext cx="38862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4242" y="1477282"/>
            <a:ext cx="38862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1354" y="1125416"/>
            <a:ext cx="7825154" cy="679938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81354" y="1922585"/>
            <a:ext cx="7825154" cy="668214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1354" y="2708034"/>
            <a:ext cx="7825154" cy="633045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1354" y="3434865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81354" y="4267204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81354" y="5087819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413147" y="1430339"/>
            <a:ext cx="8299847" cy="44545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211016" y="1184032"/>
            <a:ext cx="8563891" cy="47595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80045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" y="1376307"/>
            <a:ext cx="86237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2154" y="6414930"/>
            <a:ext cx="971550" cy="213585"/>
          </a:xfrm>
          <a:prstGeom prst="rect">
            <a:avLst/>
          </a:prstGeom>
        </p:spPr>
        <p:txBody>
          <a:bodyPr vert="horz" wrap="square" lIns="91440" tIns="45720" rIns="0" bIns="45720" rtlCol="0" anchor="ctr" anchorCtr="0">
            <a:spAutoFit/>
          </a:bodyPr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/>
          <p:cNvSpPr txBox="1"/>
          <p:nvPr userDrawn="1"/>
        </p:nvSpPr>
        <p:spPr>
          <a:xfrm>
            <a:off x="3931526" y="158443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17170" y="77743"/>
            <a:ext cx="7886700" cy="8366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" y="6447693"/>
            <a:ext cx="6000750" cy="2737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25" b="0" i="1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Purdue University Global | This is Where the Title of the Presentation Will Go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6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1" r:id="rId3"/>
    <p:sldLayoutId id="2147483662" r:id="rId4"/>
    <p:sldLayoutId id="2147483664" r:id="rId5"/>
    <p:sldLayoutId id="2147483668" r:id="rId6"/>
    <p:sldLayoutId id="2147483669" r:id="rId7"/>
    <p:sldLayoutId id="2147483667" r:id="rId8"/>
    <p:sldLayoutId id="2147483684" r:id="rId9"/>
    <p:sldLayoutId id="2147483686" r:id="rId10"/>
    <p:sldLayoutId id="214748368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Impact" charset="0"/>
          <a:ea typeface="Impact" charset="0"/>
          <a:cs typeface="Impact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350" b="1" kern="1200">
          <a:solidFill>
            <a:srgbClr val="3D5567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54" y="1231692"/>
            <a:ext cx="8296238" cy="657225"/>
          </a:xfrm>
        </p:spPr>
        <p:txBody>
          <a:bodyPr anchor="t"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Provide a title for your presentation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454" y="2968052"/>
            <a:ext cx="8547424" cy="307043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[Delete this red font as it serves as your guide in this template. Replace it with your own information.]</a:t>
            </a:r>
          </a:p>
          <a:p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PS225-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Number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3 Assignment</a:t>
            </a:r>
          </a:p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 name</a:t>
            </a:r>
          </a:p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50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9" y="2"/>
            <a:ext cx="8629893" cy="87498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BACB Disciplinary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30"/>
            <a:ext cx="8623738" cy="5179300"/>
          </a:xfrm>
        </p:spPr>
        <p:txBody>
          <a:bodyPr>
            <a:normAutofit/>
          </a:bodyPr>
          <a:lstStyle/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Explain, in detail, how alleged ethical violations are reported to and addressed by the BACB. Include the following information:</a:t>
            </a:r>
          </a:p>
          <a:p>
            <a:pPr fontAlgn="base"/>
            <a:endParaRPr lang="en-US" sz="2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needs to take place before reporting?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reporting considerations? Provide at least three examples.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estimated timeline and processes once a violation is filed.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Briefly explain the possible disciplinary actions the BACB may implement.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56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9" y="2"/>
            <a:ext cx="8629893" cy="87498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BACB Disciplinary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30"/>
            <a:ext cx="8623738" cy="5179300"/>
          </a:xfrm>
        </p:spPr>
        <p:txBody>
          <a:bodyPr>
            <a:normAutofit/>
          </a:bodyPr>
          <a:lstStyle/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Explain, in detail, how alleged ethical violations are reported to and addressed by the BACB. Include the following information:</a:t>
            </a:r>
          </a:p>
          <a:p>
            <a:pPr fontAlgn="base"/>
            <a:endParaRPr lang="en-US" sz="2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needs to take place before reporting?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reporting considerations? Provide at least three examples.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estimated timeline and processes once a violation is filed.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Briefly explain the possible disciplinary actions the BACB may implement.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75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9" y="2"/>
            <a:ext cx="8629893" cy="87498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BACB Disciplinary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30"/>
            <a:ext cx="8623738" cy="5179300"/>
          </a:xfrm>
        </p:spPr>
        <p:txBody>
          <a:bodyPr>
            <a:normAutofit/>
          </a:bodyPr>
          <a:lstStyle/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Explain, in detail, how alleged ethical violations are reported to and addressed by the BACB. Include the following information:</a:t>
            </a:r>
          </a:p>
          <a:p>
            <a:pPr fontAlgn="base"/>
            <a:endParaRPr lang="en-US" sz="2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needs to take place before reporting?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reporting considerations? Provide at least three examples.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estimated timeline and processes once a violation is filed.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Briefly explain the possible disciplinary actions the BACB may implement.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84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9" y="2"/>
            <a:ext cx="8629893" cy="87498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30"/>
            <a:ext cx="8623738" cy="5179300"/>
          </a:xfrm>
        </p:spPr>
        <p:txBody>
          <a:bodyPr>
            <a:normAutofit/>
          </a:bodyPr>
          <a:lstStyle/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summary of the importance of both the 7-Step Model and the ethical violations process to the credibility of the field.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467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30"/>
            <a:ext cx="8623738" cy="5179300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a minimum of two scholarly, academic sources listed in APA format.</a:t>
            </a:r>
          </a:p>
          <a:p>
            <a:endParaRPr lang="en-US" sz="2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should be your text, and the other should be the Ethics Code for Behavior Analysts.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33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9" y="2"/>
            <a:ext cx="8623737" cy="87498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History of the Ethics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30"/>
            <a:ext cx="8623738" cy="5179300"/>
          </a:xfrm>
        </p:spPr>
        <p:txBody>
          <a:bodyPr>
            <a:normAutofit/>
          </a:bodyPr>
          <a:lstStyle/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brief historical overview of the events that led up to the adoption of an ethics code in the field.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9" y="2"/>
            <a:ext cx="8623737" cy="87498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Core Ethical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30"/>
            <a:ext cx="8623738" cy="5179300"/>
          </a:xfrm>
        </p:spPr>
        <p:txBody>
          <a:bodyPr>
            <a:normAutofit/>
          </a:bodyPr>
          <a:lstStyle/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general overview of the four Core Principles and summarize each in your own words.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512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9" y="2"/>
            <a:ext cx="8629893" cy="87498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Ethics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30"/>
            <a:ext cx="8623738" cy="5179300"/>
          </a:xfrm>
        </p:spPr>
        <p:txBody>
          <a:bodyPr>
            <a:normAutofit/>
          </a:bodyPr>
          <a:lstStyle/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general overview of the six sections of the code and summarize each in your own words.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81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9" y="2"/>
            <a:ext cx="8629893" cy="87498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7-Step Model of Ethical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30"/>
            <a:ext cx="8623738" cy="5179300"/>
          </a:xfrm>
        </p:spPr>
        <p:txBody>
          <a:bodyPr>
            <a:normAutofit/>
          </a:bodyPr>
          <a:lstStyle/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7-Step Model of Ethical Decision Making.</a:t>
            </a:r>
          </a:p>
          <a:p>
            <a:pPr fontAlgn="base"/>
            <a:endParaRPr lang="en-US" sz="2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your audience with an overview of each step.</a:t>
            </a:r>
          </a:p>
          <a:p>
            <a:pPr fontAlgn="base"/>
            <a:endParaRPr lang="en-US" sz="2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why it is important to follow this structured approach to decision-making.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71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9" y="2"/>
            <a:ext cx="8629893" cy="87498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7-Step Model of Ethical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30"/>
            <a:ext cx="8623738" cy="5179300"/>
          </a:xfrm>
        </p:spPr>
        <p:txBody>
          <a:bodyPr>
            <a:normAutofit/>
          </a:bodyPr>
          <a:lstStyle/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7-Step Model of Ethical Decision Making.</a:t>
            </a:r>
          </a:p>
          <a:p>
            <a:pPr fontAlgn="base"/>
            <a:endParaRPr lang="en-US" sz="2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your audience with an overview of each step.</a:t>
            </a:r>
          </a:p>
          <a:p>
            <a:pPr fontAlgn="base"/>
            <a:endParaRPr lang="en-US" sz="2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why it is important to follow this structured approach to decision-making.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77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9" y="2"/>
            <a:ext cx="8629893" cy="87498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Ethical Dilemma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30"/>
            <a:ext cx="8623738" cy="5179300"/>
          </a:xfrm>
        </p:spPr>
        <p:txBody>
          <a:bodyPr>
            <a:normAutofit/>
          </a:bodyPr>
          <a:lstStyle/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Unit 3 Case Study and provide a summary of the scenario and the ethical dilemma presented.</a:t>
            </a:r>
          </a:p>
          <a:p>
            <a:pPr fontAlgn="base"/>
            <a:endParaRPr lang="en-US" sz="2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to your audience how the 7-Step Model is used in ethical decision-making, using the given case scenario as an example.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25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9" y="2"/>
            <a:ext cx="8629893" cy="87498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Ethical Dilemma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30"/>
            <a:ext cx="8623738" cy="5179300"/>
          </a:xfrm>
        </p:spPr>
        <p:txBody>
          <a:bodyPr>
            <a:normAutofit/>
          </a:bodyPr>
          <a:lstStyle/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Unit 3 Case Study and provide a summary of the scenario and the ethical dilemma presented.</a:t>
            </a:r>
          </a:p>
          <a:p>
            <a:pPr fontAlgn="base"/>
            <a:endParaRPr lang="en-US" sz="2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to your audience how the 7-Step Model is used in ethical decision-making, using the given case scenario as an example.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83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9" y="2"/>
            <a:ext cx="8629893" cy="87498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BACB Disciplinary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5630"/>
            <a:ext cx="8623738" cy="5179300"/>
          </a:xfrm>
        </p:spPr>
        <p:txBody>
          <a:bodyPr>
            <a:normAutofit/>
          </a:bodyPr>
          <a:lstStyle/>
          <a:p>
            <a:pPr fontAlgn="base"/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Explain, in detail, how alleged ethical violations are reported to and addressed by the BACB. Include the following information:</a:t>
            </a:r>
          </a:p>
          <a:p>
            <a:pPr fontAlgn="base"/>
            <a:endParaRPr lang="en-US" sz="2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needs to take place before reporting?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reporting considerations? Provide at least three examples.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estimated timeline and processes once a violation is filed.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Briefly explain the possible disciplinary actions the BACB may implement.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429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PG colors">
      <a:dk1>
        <a:srgbClr val="000000"/>
      </a:dk1>
      <a:lt1>
        <a:srgbClr val="FFFFFF"/>
      </a:lt1>
      <a:dk2>
        <a:srgbClr val="5B6870"/>
      </a:dk2>
      <a:lt2>
        <a:srgbClr val="FFFFFF"/>
      </a:lt2>
      <a:accent1>
        <a:srgbClr val="C28E0E"/>
      </a:accent1>
      <a:accent2>
        <a:srgbClr val="ED7D31"/>
      </a:accent2>
      <a:accent3>
        <a:srgbClr val="6E99B3"/>
      </a:accent3>
      <a:accent4>
        <a:srgbClr val="FFC000"/>
      </a:accent4>
      <a:accent5>
        <a:srgbClr val="28A491"/>
      </a:accent5>
      <a:accent6>
        <a:srgbClr val="839E2A"/>
      </a:accent6>
      <a:hlink>
        <a:srgbClr val="6E99B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due Global FullScreen Presentation Templates" id="{F2379EAB-A16D-BC46-B781-56FAC9D49F92}" vid="{460BC5D8-A458-AA45-831B-54A464D28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Purdue Global Presentation Templates Full Screen</Template>
  <TotalTime>140</TotalTime>
  <Words>631</Words>
  <Application>Microsoft Office PowerPoint</Application>
  <PresentationFormat>On-screen Show (4:3)</PresentationFormat>
  <Paragraphs>93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Impact</vt:lpstr>
      <vt:lpstr>Times</vt:lpstr>
      <vt:lpstr>Wingdings</vt:lpstr>
      <vt:lpstr>Office Theme</vt:lpstr>
      <vt:lpstr>Provide a title for your presentation  </vt:lpstr>
      <vt:lpstr>History of the Ethics Code</vt:lpstr>
      <vt:lpstr>Core Ethical Principles</vt:lpstr>
      <vt:lpstr>Ethics Code</vt:lpstr>
      <vt:lpstr>7-Step Model of Ethical Decision Making</vt:lpstr>
      <vt:lpstr>7-Step Model of Ethical Decision Making</vt:lpstr>
      <vt:lpstr>Ethical Dilemma Example</vt:lpstr>
      <vt:lpstr>Ethical Dilemma Example</vt:lpstr>
      <vt:lpstr>BACB Disciplinary Systems</vt:lpstr>
      <vt:lpstr>BACB Disciplinary Systems</vt:lpstr>
      <vt:lpstr>BACB Disciplinary Systems</vt:lpstr>
      <vt:lpstr>BACB Disciplinary Systems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Slide: Provide a title for your presentation.</dc:title>
  <dc:creator>Jessica Alvarez</dc:creator>
  <cp:lastModifiedBy>Jessica Alvarez</cp:lastModifiedBy>
  <cp:revision>25</cp:revision>
  <dcterms:created xsi:type="dcterms:W3CDTF">2018-05-03T14:32:24Z</dcterms:created>
  <dcterms:modified xsi:type="dcterms:W3CDTF">2022-09-19T13:22:50Z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0654BCE8-B9FD-4E0C-AB73-EF696D4643E5</vt:lpwstr>
  </property>
  <property fmtid="{D5CDD505-2E9C-101B-9397-08002B2CF9AE}" pid="3" name="ArticulatePath">
    <vt:lpwstr>Unit 8 Assignment Template</vt:lpwstr>
  </property>
</Properties>
</file>