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g3h4t1kkMavZPSSQr++Zm7KvgI2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5"/>
          <p:cNvGrpSpPr/>
          <p:nvPr/>
        </p:nvGrpSpPr>
        <p:grpSpPr>
          <a:xfrm>
            <a:off x="0" y="-8467"/>
            <a:ext cx="12192000" cy="6866467"/>
            <a:chOff x="0" y="-8467"/>
            <a:chExt cx="12192000" cy="6866467"/>
          </a:xfrm>
        </p:grpSpPr>
        <p:cxnSp>
          <p:nvCxnSpPr>
            <p:cNvPr id="24" name="Google Shape;24;p15"/>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15"/>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1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5"/>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5"/>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5"/>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15"/>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15"/>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5"/>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5"/>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15"/>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5"/>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4"/>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4"/>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5"/>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5"/>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5"/>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25"/>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04" name="Google Shape;104;p25"/>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6"/>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6"/>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27"/>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7"/>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27"/>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27"/>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19" name="Google Shape;119;p27"/>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28"/>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8"/>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28"/>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2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9"/>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2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0"/>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0"/>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3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17"/>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7"/>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4" name="Google Shape;54;p18"/>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5" name="Google Shape;55;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19"/>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19"/>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19"/>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2"/>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22"/>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0" name="Google Shape;80;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3"/>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3"/>
          <p:cNvSpPr/>
          <p:nvPr>
            <p:ph idx="2" type="pic"/>
          </p:nvPr>
        </p:nvSpPr>
        <p:spPr>
          <a:xfrm>
            <a:off x="677334" y="609600"/>
            <a:ext cx="8596668" cy="3845718"/>
          </a:xfrm>
          <a:prstGeom prst="rect">
            <a:avLst/>
          </a:prstGeom>
          <a:noFill/>
          <a:ln>
            <a:noFill/>
          </a:ln>
        </p:spPr>
      </p:sp>
      <p:sp>
        <p:nvSpPr>
          <p:cNvPr id="86" name="Google Shape;86;p23"/>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4"/>
          <p:cNvGrpSpPr/>
          <p:nvPr/>
        </p:nvGrpSpPr>
        <p:grpSpPr>
          <a:xfrm>
            <a:off x="0" y="-8467"/>
            <a:ext cx="12192000" cy="6866467"/>
            <a:chOff x="0" y="-8467"/>
            <a:chExt cx="12192000" cy="6866467"/>
          </a:xfrm>
        </p:grpSpPr>
        <p:cxnSp>
          <p:nvCxnSpPr>
            <p:cNvPr id="7" name="Google Shape;7;p14"/>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14"/>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1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4"/>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4"/>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en-US"/>
              <a:t>Title of Your Presentation</a:t>
            </a:r>
            <a:endParaRPr/>
          </a:p>
        </p:txBody>
      </p:sp>
      <p:sp>
        <p:nvSpPr>
          <p:cNvPr id="144" name="Google Shape;144;p1"/>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rPr lang="en-US"/>
              <a:t>Your Name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8" name="Shape 198"/>
        <p:cNvGrpSpPr/>
        <p:nvPr/>
      </p:nvGrpSpPr>
      <p:grpSpPr>
        <a:xfrm>
          <a:off x="0" y="0"/>
          <a:ext cx="0" cy="0"/>
          <a:chOff x="0" y="0"/>
          <a:chExt cx="0" cy="0"/>
        </a:xfrm>
      </p:grpSpPr>
      <p:cxnSp>
        <p:nvCxnSpPr>
          <p:cNvPr id="199" name="Google Shape;199;p10"/>
          <p:cNvCxnSpPr/>
          <p:nvPr/>
        </p:nvCxnSpPr>
        <p:spPr>
          <a:xfrm>
            <a:off x="4241804" y="1460500"/>
            <a:ext cx="0" cy="3937000"/>
          </a:xfrm>
          <a:prstGeom prst="straightConnector1">
            <a:avLst/>
          </a:prstGeom>
          <a:noFill/>
          <a:ln cap="rnd" cmpd="sng" w="12700">
            <a:solidFill>
              <a:schemeClr val="accent1"/>
            </a:solidFill>
            <a:prstDash val="solid"/>
            <a:round/>
            <a:headEnd len="sm" w="sm" type="none"/>
            <a:tailEnd len="sm" w="sm" type="none"/>
          </a:ln>
        </p:spPr>
      </p:cxnSp>
      <p:sp>
        <p:nvSpPr>
          <p:cNvPr id="200" name="Google Shape;200;p10"/>
          <p:cNvSpPr txBox="1"/>
          <p:nvPr>
            <p:ph type="title"/>
          </p:nvPr>
        </p:nvSpPr>
        <p:spPr>
          <a:xfrm>
            <a:off x="643467" y="816638"/>
            <a:ext cx="3367359" cy="5224724"/>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Psychological Test #3 (replace w/name)</a:t>
            </a:r>
            <a:endParaRPr/>
          </a:p>
        </p:txBody>
      </p:sp>
      <p:sp>
        <p:nvSpPr>
          <p:cNvPr id="201" name="Google Shape;201;p10"/>
          <p:cNvSpPr txBox="1"/>
          <p:nvPr>
            <p:ph idx="1" type="body"/>
          </p:nvPr>
        </p:nvSpPr>
        <p:spPr>
          <a:xfrm>
            <a:off x="4654295" y="816638"/>
            <a:ext cx="4619706" cy="5224724"/>
          </a:xfrm>
          <a:prstGeom prst="rect">
            <a:avLst/>
          </a:prstGeom>
          <a:noFill/>
          <a:ln>
            <a:noFill/>
          </a:ln>
        </p:spPr>
        <p:txBody>
          <a:bodyPr anchorCtr="0" anchor="ctr" bIns="45700" lIns="91425" spcFirstLastPara="1" rIns="91425" wrap="square" tIns="45700">
            <a:normAutofit/>
          </a:bodyPr>
          <a:lstStyle/>
          <a:p>
            <a:pPr indent="0" lvl="0" marL="114300" rtl="0" algn="l">
              <a:spcBef>
                <a:spcPts val="0"/>
              </a:spcBef>
              <a:spcAft>
                <a:spcPts val="0"/>
              </a:spcAft>
              <a:buSzPts val="1440"/>
              <a:buNone/>
            </a:pPr>
            <a:r>
              <a:rPr lang="en-US"/>
              <a:t>After researching your third psychological using the </a:t>
            </a:r>
            <a:r>
              <a:rPr b="0" i="0" lang="en-US" sz="1800" u="none" strike="noStrike">
                <a:solidFill>
                  <a:srgbClr val="000000"/>
                </a:solidFill>
                <a:latin typeface="Arial"/>
                <a:ea typeface="Arial"/>
                <a:cs typeface="Arial"/>
                <a:sym typeface="Arial"/>
              </a:rPr>
              <a:t>Buros Mental Measurement Yearbook and other scholarly sources, provide the following information on this slide:</a:t>
            </a:r>
            <a:endParaRPr b="0" i="0" u="none" strike="noStrike">
              <a:latin typeface="Arial"/>
              <a:ea typeface="Arial"/>
              <a:cs typeface="Arial"/>
              <a:sym typeface="Arial"/>
            </a:endParaRPr>
          </a:p>
          <a:p>
            <a:pPr indent="-342900" lvl="0" marL="457200" rtl="0" algn="l">
              <a:spcBef>
                <a:spcPts val="1000"/>
              </a:spcBef>
              <a:spcAft>
                <a:spcPts val="0"/>
              </a:spcAft>
              <a:buSzPts val="1440"/>
              <a:buFont typeface="Arial"/>
              <a:buChar char="•"/>
            </a:pPr>
            <a:r>
              <a:rPr b="0" i="0" lang="en-US" u="none" strike="noStrike">
                <a:latin typeface="Arial"/>
                <a:ea typeface="Arial"/>
                <a:cs typeface="Arial"/>
                <a:sym typeface="Arial"/>
              </a:rPr>
              <a:t>Provide evidence that this psychological tool is reliable.</a:t>
            </a:r>
            <a:endParaRPr/>
          </a:p>
          <a:p>
            <a:pPr indent="-342900" lvl="0" marL="457200" rtl="0" algn="l">
              <a:spcBef>
                <a:spcPts val="1000"/>
              </a:spcBef>
              <a:spcAft>
                <a:spcPts val="0"/>
              </a:spcAft>
              <a:buSzPts val="1440"/>
              <a:buFont typeface="Arial"/>
              <a:buChar char="•"/>
            </a:pPr>
            <a:r>
              <a:rPr b="0" i="0" lang="en-US" u="none" strike="noStrike">
                <a:latin typeface="Arial"/>
                <a:ea typeface="Arial"/>
                <a:cs typeface="Arial"/>
                <a:sym typeface="Arial"/>
              </a:rPr>
              <a:t>Provide evidence from scholarly sources demonstrating that this tool is valid.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Recommendations that are Possible with this Assessment Plan </a:t>
            </a:r>
            <a:endParaRPr/>
          </a:p>
        </p:txBody>
      </p:sp>
      <p:sp>
        <p:nvSpPr>
          <p:cNvPr id="207" name="Google Shape;207;p1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b="0" i="0" lang="en-US" sz="1800" u="none" strike="noStrike">
                <a:solidFill>
                  <a:srgbClr val="000000"/>
                </a:solidFill>
                <a:latin typeface="Arial"/>
                <a:ea typeface="Arial"/>
                <a:cs typeface="Arial"/>
                <a:sym typeface="Arial"/>
              </a:rPr>
              <a:t>Explain what types of recommendations this assessment plan would allow you to make.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Limitations of Your Assessment Plan </a:t>
            </a:r>
            <a:endParaRPr/>
          </a:p>
        </p:txBody>
      </p:sp>
      <p:sp>
        <p:nvSpPr>
          <p:cNvPr id="213" name="Google Shape;213;p1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b="0" i="0" lang="en-US" sz="1800" u="none" strike="noStrike">
                <a:solidFill>
                  <a:srgbClr val="000000"/>
                </a:solidFill>
                <a:latin typeface="Arial"/>
                <a:ea typeface="Arial"/>
                <a:cs typeface="Arial"/>
                <a:sym typeface="Arial"/>
              </a:rPr>
              <a:t>Describe any limitations to your assessment plan for the assessment purposes.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References </a:t>
            </a:r>
            <a:endParaRPr/>
          </a:p>
        </p:txBody>
      </p:sp>
      <p:sp>
        <p:nvSpPr>
          <p:cNvPr id="219" name="Google Shape;219;p1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457200" lvl="0" marL="514350" rtl="0" algn="l">
              <a:spcBef>
                <a:spcPts val="0"/>
              </a:spcBef>
              <a:spcAft>
                <a:spcPts val="0"/>
              </a:spcAft>
              <a:buSzPts val="1440"/>
              <a:buNone/>
            </a:pPr>
            <a:r>
              <a:rPr lang="en-US"/>
              <a:t>Add your reference list here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Reasons for the Referral </a:t>
            </a:r>
            <a:endParaRPr/>
          </a:p>
        </p:txBody>
      </p:sp>
      <p:sp>
        <p:nvSpPr>
          <p:cNvPr id="150" name="Google Shape;150;p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b="0" i="0" lang="en-US" sz="1800" u="none" strike="noStrike">
                <a:solidFill>
                  <a:srgbClr val="000000"/>
                </a:solidFill>
                <a:latin typeface="Arial"/>
                <a:ea typeface="Arial"/>
                <a:cs typeface="Arial"/>
                <a:sym typeface="Arial"/>
              </a:rPr>
              <a:t>Summarize the reasons for the assessment referral. Feel free to add details to the original scenario description if needed. </a:t>
            </a:r>
            <a:endParaRPr/>
          </a:p>
          <a:p>
            <a:pPr indent="0" lvl="0" marL="0" rtl="0" algn="l">
              <a:spcBef>
                <a:spcPts val="1000"/>
              </a:spcBef>
              <a:spcAft>
                <a:spcPts val="0"/>
              </a:spcAft>
              <a:buSzPts val="144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Assessment Plan Objectives</a:t>
            </a:r>
            <a:endParaRPr/>
          </a:p>
        </p:txBody>
      </p:sp>
      <p:sp>
        <p:nvSpPr>
          <p:cNvPr id="156" name="Google Shape;156;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40"/>
              <a:buNone/>
            </a:pPr>
            <a:r>
              <a:rPr b="0" i="0" lang="en-US" sz="1800" u="none" strike="noStrike">
                <a:solidFill>
                  <a:srgbClr val="000000"/>
                </a:solidFill>
                <a:latin typeface="Arial"/>
                <a:ea typeface="Arial"/>
                <a:cs typeface="Arial"/>
                <a:sym typeface="Arial"/>
              </a:rPr>
              <a:t>State the main objectives of your assessment plan. You could approach your objectives in multiple ways, depending on what you identify as the main assessment needs in the given situation. Your objectives should include three to five main goals to achieve using the assessment tools. </a:t>
            </a:r>
            <a:endParaRPr/>
          </a:p>
          <a:p>
            <a:pPr indent="-342900" lvl="0" marL="342900" rtl="0" algn="l">
              <a:spcBef>
                <a:spcPts val="1000"/>
              </a:spcBef>
              <a:spcAft>
                <a:spcPts val="0"/>
              </a:spcAft>
              <a:buSzPts val="1440"/>
              <a:buChar char="►"/>
            </a:pPr>
            <a:r>
              <a:rPr lang="en-US">
                <a:solidFill>
                  <a:srgbClr val="000000"/>
                </a:solidFill>
                <a:latin typeface="Arial"/>
                <a:ea typeface="Arial"/>
                <a:cs typeface="Arial"/>
                <a:sym typeface="Arial"/>
              </a:rPr>
              <a:t>Objective 1: </a:t>
            </a:r>
            <a:endParaRPr/>
          </a:p>
          <a:p>
            <a:pPr indent="-342900" lvl="0" marL="342900" rtl="0" algn="l">
              <a:spcBef>
                <a:spcPts val="1000"/>
              </a:spcBef>
              <a:spcAft>
                <a:spcPts val="0"/>
              </a:spcAft>
              <a:buSzPts val="1440"/>
              <a:buChar char="►"/>
            </a:pPr>
            <a:r>
              <a:rPr b="0" i="0" lang="en-US" sz="1800" u="none" strike="noStrike">
                <a:solidFill>
                  <a:srgbClr val="000000"/>
                </a:solidFill>
                <a:latin typeface="Arial"/>
                <a:ea typeface="Arial"/>
                <a:cs typeface="Arial"/>
                <a:sym typeface="Arial"/>
              </a:rPr>
              <a:t>Objective 2:  </a:t>
            </a:r>
            <a:endParaRPr/>
          </a:p>
          <a:p>
            <a:pPr indent="-342900" lvl="0" marL="342900" rtl="0" algn="l">
              <a:spcBef>
                <a:spcPts val="1000"/>
              </a:spcBef>
              <a:spcAft>
                <a:spcPts val="0"/>
              </a:spcAft>
              <a:buSzPts val="1440"/>
              <a:buChar char="►"/>
            </a:pPr>
            <a:r>
              <a:rPr lang="en-US">
                <a:solidFill>
                  <a:srgbClr val="000000"/>
                </a:solidFill>
                <a:latin typeface="Arial"/>
                <a:ea typeface="Arial"/>
                <a:cs typeface="Arial"/>
                <a:sym typeface="Arial"/>
              </a:rPr>
              <a:t>Objective 3: </a:t>
            </a:r>
            <a:endParaRPr b="0" i="0" sz="1800" u="none" strike="noStrike">
              <a:solidFill>
                <a:srgbClr val="000000"/>
              </a:solidFill>
              <a:latin typeface="Arial"/>
              <a:ea typeface="Arial"/>
              <a:cs typeface="Arial"/>
              <a:sym typeface="Arial"/>
            </a:endParaRPr>
          </a:p>
          <a:p>
            <a:pPr indent="-251459" lvl="0" marL="342900" rtl="0" algn="l">
              <a:spcBef>
                <a:spcPts val="1000"/>
              </a:spcBef>
              <a:spcAft>
                <a:spcPts val="0"/>
              </a:spcAft>
              <a:buSzPts val="144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Assessment Plan </a:t>
            </a:r>
            <a:endParaRPr/>
          </a:p>
        </p:txBody>
      </p:sp>
      <p:sp>
        <p:nvSpPr>
          <p:cNvPr id="162" name="Google Shape;162;p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40"/>
              <a:buNone/>
            </a:pPr>
            <a:r>
              <a:rPr b="0" i="0" lang="en-US" sz="1800" u="none" strike="noStrike">
                <a:solidFill>
                  <a:srgbClr val="000000"/>
                </a:solidFill>
                <a:latin typeface="Arial"/>
                <a:ea typeface="Arial"/>
                <a:cs typeface="Arial"/>
                <a:sym typeface="Arial"/>
              </a:rPr>
              <a:t>After choosing three psychological tests from the Buros Mental Measurement Yearbook to assess the test taker, provide the names of the tests on this slide. </a:t>
            </a:r>
            <a:endParaRPr/>
          </a:p>
          <a:p>
            <a:pPr indent="-342900" lvl="0" marL="342900" rtl="0" algn="l">
              <a:spcBef>
                <a:spcPts val="1000"/>
              </a:spcBef>
              <a:spcAft>
                <a:spcPts val="0"/>
              </a:spcAft>
              <a:buSzPts val="1440"/>
              <a:buChar char="►"/>
            </a:pPr>
            <a:r>
              <a:rPr lang="en-US"/>
              <a:t>Name the first psychological test in your assessment plan </a:t>
            </a:r>
            <a:endParaRPr/>
          </a:p>
          <a:p>
            <a:pPr indent="-342900" lvl="0" marL="342900" rtl="0" algn="l">
              <a:spcBef>
                <a:spcPts val="1000"/>
              </a:spcBef>
              <a:spcAft>
                <a:spcPts val="0"/>
              </a:spcAft>
              <a:buSzPts val="1440"/>
              <a:buChar char="►"/>
            </a:pPr>
            <a:r>
              <a:rPr lang="en-US"/>
              <a:t>Name the second psychological test in your assessment plan </a:t>
            </a:r>
            <a:endParaRPr/>
          </a:p>
          <a:p>
            <a:pPr indent="-342900" lvl="0" marL="342900" rtl="0" algn="l">
              <a:spcBef>
                <a:spcPts val="1000"/>
              </a:spcBef>
              <a:spcAft>
                <a:spcPts val="0"/>
              </a:spcAft>
              <a:buSzPts val="1440"/>
              <a:buChar char="►"/>
            </a:pPr>
            <a:r>
              <a:rPr lang="en-US"/>
              <a:t>Name the third psychological test in your assessment plan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Psychological Test #1 (replace w/name)</a:t>
            </a:r>
            <a:endParaRPr/>
          </a:p>
        </p:txBody>
      </p:sp>
      <p:sp>
        <p:nvSpPr>
          <p:cNvPr id="168" name="Google Shape;168;p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40"/>
              <a:buNone/>
            </a:pPr>
            <a:r>
              <a:rPr lang="en-US"/>
              <a:t>After researching your first psychological using the </a:t>
            </a:r>
            <a:r>
              <a:rPr b="0" i="0" lang="en-US" sz="1800" u="none" strike="noStrike">
                <a:solidFill>
                  <a:srgbClr val="000000"/>
                </a:solidFill>
                <a:latin typeface="Arial"/>
                <a:ea typeface="Arial"/>
                <a:cs typeface="Arial"/>
                <a:sym typeface="Arial"/>
              </a:rPr>
              <a:t>Buros Mental Measurement Yearbook and other scholarly sources, provide the following information on this slide: </a:t>
            </a:r>
            <a:endParaRPr/>
          </a:p>
          <a:p>
            <a:pPr indent="-342900" lvl="0" marL="342900" rtl="0" algn="l">
              <a:spcBef>
                <a:spcPts val="1000"/>
              </a:spcBef>
              <a:spcAft>
                <a:spcPts val="0"/>
              </a:spcAft>
              <a:buSzPts val="1440"/>
              <a:buChar char="►"/>
            </a:pPr>
            <a:r>
              <a:rPr lang="en-US"/>
              <a:t>What construct(s) does the psychological test measure? </a:t>
            </a:r>
            <a:endParaRPr/>
          </a:p>
          <a:p>
            <a:pPr indent="-342900" lvl="0" marL="342900" rtl="0" algn="l">
              <a:spcBef>
                <a:spcPts val="1000"/>
              </a:spcBef>
              <a:spcAft>
                <a:spcPts val="0"/>
              </a:spcAft>
              <a:buSzPts val="1440"/>
              <a:buChar char="►"/>
            </a:pPr>
            <a:r>
              <a:rPr lang="en-US"/>
              <a:t>What type of scale(s) does it does it include? </a:t>
            </a:r>
            <a:endParaRPr/>
          </a:p>
          <a:p>
            <a:pPr indent="-342900" lvl="0" marL="342900" rtl="0" algn="l">
              <a:spcBef>
                <a:spcPts val="1000"/>
              </a:spcBef>
              <a:spcAft>
                <a:spcPts val="0"/>
              </a:spcAft>
              <a:buSzPts val="1440"/>
              <a:buChar char="►"/>
            </a:pPr>
            <a:r>
              <a:rPr lang="en-US"/>
              <a:t>What type(s) of item(s) does it include? </a:t>
            </a:r>
            <a:endParaRPr/>
          </a:p>
          <a:p>
            <a:pPr indent="-342900" lvl="0" marL="342900" rtl="0" algn="l">
              <a:spcBef>
                <a:spcPts val="1000"/>
              </a:spcBef>
              <a:spcAft>
                <a:spcPts val="0"/>
              </a:spcAft>
              <a:buSzPts val="1440"/>
              <a:buChar char="►"/>
            </a:pPr>
            <a:r>
              <a:rPr lang="en-US"/>
              <a:t>How many items does it include? </a:t>
            </a:r>
            <a:endParaRPr/>
          </a:p>
          <a:p>
            <a:pPr indent="-342900" lvl="0" marL="342900" rtl="0" algn="l">
              <a:spcBef>
                <a:spcPts val="1000"/>
              </a:spcBef>
              <a:spcAft>
                <a:spcPts val="0"/>
              </a:spcAft>
              <a:buSzPts val="1440"/>
              <a:buChar char="►"/>
            </a:pPr>
            <a:r>
              <a:rPr lang="en-US"/>
              <a:t>What other characteristics of the test would you like to highlight in your presentation? </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2" name="Shape 172"/>
        <p:cNvGrpSpPr/>
        <p:nvPr/>
      </p:nvGrpSpPr>
      <p:grpSpPr>
        <a:xfrm>
          <a:off x="0" y="0"/>
          <a:ext cx="0" cy="0"/>
          <a:chOff x="0" y="0"/>
          <a:chExt cx="0" cy="0"/>
        </a:xfrm>
      </p:grpSpPr>
      <p:cxnSp>
        <p:nvCxnSpPr>
          <p:cNvPr id="173" name="Google Shape;173;p6"/>
          <p:cNvCxnSpPr/>
          <p:nvPr/>
        </p:nvCxnSpPr>
        <p:spPr>
          <a:xfrm>
            <a:off x="4241804" y="1460500"/>
            <a:ext cx="0" cy="3937000"/>
          </a:xfrm>
          <a:prstGeom prst="straightConnector1">
            <a:avLst/>
          </a:prstGeom>
          <a:noFill/>
          <a:ln cap="rnd" cmpd="sng" w="12700">
            <a:solidFill>
              <a:schemeClr val="accent1"/>
            </a:solidFill>
            <a:prstDash val="solid"/>
            <a:round/>
            <a:headEnd len="sm" w="sm" type="none"/>
            <a:tailEnd len="sm" w="sm" type="none"/>
          </a:ln>
        </p:spPr>
      </p:cxnSp>
      <p:sp>
        <p:nvSpPr>
          <p:cNvPr id="174" name="Google Shape;174;p6"/>
          <p:cNvSpPr txBox="1"/>
          <p:nvPr>
            <p:ph type="title"/>
          </p:nvPr>
        </p:nvSpPr>
        <p:spPr>
          <a:xfrm>
            <a:off x="643467" y="816638"/>
            <a:ext cx="3367359" cy="5224724"/>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Psychological Test #1 (replace w/name)</a:t>
            </a:r>
            <a:endParaRPr/>
          </a:p>
        </p:txBody>
      </p:sp>
      <p:sp>
        <p:nvSpPr>
          <p:cNvPr id="175" name="Google Shape;175;p6"/>
          <p:cNvSpPr txBox="1"/>
          <p:nvPr>
            <p:ph idx="1" type="body"/>
          </p:nvPr>
        </p:nvSpPr>
        <p:spPr>
          <a:xfrm>
            <a:off x="4654295" y="816638"/>
            <a:ext cx="4619706" cy="5224724"/>
          </a:xfrm>
          <a:prstGeom prst="rect">
            <a:avLst/>
          </a:prstGeom>
          <a:noFill/>
          <a:ln>
            <a:noFill/>
          </a:ln>
        </p:spPr>
        <p:txBody>
          <a:bodyPr anchorCtr="0" anchor="ctr" bIns="45700" lIns="91425" spcFirstLastPara="1" rIns="91425" wrap="square" tIns="45700">
            <a:normAutofit/>
          </a:bodyPr>
          <a:lstStyle/>
          <a:p>
            <a:pPr indent="0" lvl="0" marL="114300" rtl="0" algn="l">
              <a:spcBef>
                <a:spcPts val="0"/>
              </a:spcBef>
              <a:spcAft>
                <a:spcPts val="0"/>
              </a:spcAft>
              <a:buSzPts val="1440"/>
              <a:buNone/>
            </a:pPr>
            <a:r>
              <a:rPr lang="en-US"/>
              <a:t>After researching your first psychological using the </a:t>
            </a:r>
            <a:r>
              <a:rPr b="0" i="0" lang="en-US" sz="1800" u="none" strike="noStrike">
                <a:solidFill>
                  <a:srgbClr val="000000"/>
                </a:solidFill>
                <a:latin typeface="Arial"/>
                <a:ea typeface="Arial"/>
                <a:cs typeface="Arial"/>
                <a:sym typeface="Arial"/>
              </a:rPr>
              <a:t>Buros Mental Measurement Yearbook and other scholarly sources, provide the following information on this slide:</a:t>
            </a:r>
            <a:endParaRPr b="0" i="0" u="none" strike="noStrike">
              <a:latin typeface="Arial"/>
              <a:ea typeface="Arial"/>
              <a:cs typeface="Arial"/>
              <a:sym typeface="Arial"/>
            </a:endParaRPr>
          </a:p>
          <a:p>
            <a:pPr indent="-342900" lvl="0" marL="457200" rtl="0" algn="l">
              <a:spcBef>
                <a:spcPts val="1000"/>
              </a:spcBef>
              <a:spcAft>
                <a:spcPts val="0"/>
              </a:spcAft>
              <a:buSzPts val="1440"/>
              <a:buFont typeface="Arial"/>
              <a:buChar char="•"/>
            </a:pPr>
            <a:r>
              <a:rPr b="0" i="0" lang="en-US" u="none" strike="noStrike">
                <a:latin typeface="Arial"/>
                <a:ea typeface="Arial"/>
                <a:cs typeface="Arial"/>
                <a:sym typeface="Arial"/>
              </a:rPr>
              <a:t>Provide evidence that this psychological tool is reliable.</a:t>
            </a:r>
            <a:endParaRPr/>
          </a:p>
          <a:p>
            <a:pPr indent="-342900" lvl="0" marL="457200" rtl="0" algn="l">
              <a:spcBef>
                <a:spcPts val="1000"/>
              </a:spcBef>
              <a:spcAft>
                <a:spcPts val="0"/>
              </a:spcAft>
              <a:buSzPts val="1440"/>
              <a:buFont typeface="Arial"/>
              <a:buChar char="•"/>
            </a:pPr>
            <a:r>
              <a:rPr b="0" i="0" lang="en-US" u="none" strike="noStrike">
                <a:latin typeface="Arial"/>
                <a:ea typeface="Arial"/>
                <a:cs typeface="Arial"/>
                <a:sym typeface="Arial"/>
              </a:rPr>
              <a:t>Provide evidence from scholarly sources demonstrating that this tool is valid.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Psychological Test #2 (replace w/name)</a:t>
            </a:r>
            <a:endParaRPr/>
          </a:p>
        </p:txBody>
      </p:sp>
      <p:sp>
        <p:nvSpPr>
          <p:cNvPr id="181" name="Google Shape;181;p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40"/>
              <a:buNone/>
            </a:pPr>
            <a:r>
              <a:rPr lang="en-US"/>
              <a:t>After researching your second psychological using the </a:t>
            </a:r>
            <a:r>
              <a:rPr b="0" i="0" lang="en-US" sz="1800" u="none" strike="noStrike">
                <a:solidFill>
                  <a:srgbClr val="000000"/>
                </a:solidFill>
                <a:latin typeface="Arial"/>
                <a:ea typeface="Arial"/>
                <a:cs typeface="Arial"/>
                <a:sym typeface="Arial"/>
              </a:rPr>
              <a:t>Buros Mental Measurement Yearbook and other scholarly sources, provide the following information on this slide: </a:t>
            </a:r>
            <a:endParaRPr/>
          </a:p>
          <a:p>
            <a:pPr indent="-342900" lvl="0" marL="342900" rtl="0" algn="l">
              <a:spcBef>
                <a:spcPts val="1000"/>
              </a:spcBef>
              <a:spcAft>
                <a:spcPts val="0"/>
              </a:spcAft>
              <a:buSzPts val="1440"/>
              <a:buChar char="►"/>
            </a:pPr>
            <a:r>
              <a:rPr lang="en-US"/>
              <a:t>What construct(s) does the psychological test measure? </a:t>
            </a:r>
            <a:endParaRPr/>
          </a:p>
          <a:p>
            <a:pPr indent="-342900" lvl="0" marL="342900" rtl="0" algn="l">
              <a:spcBef>
                <a:spcPts val="1000"/>
              </a:spcBef>
              <a:spcAft>
                <a:spcPts val="0"/>
              </a:spcAft>
              <a:buSzPts val="1440"/>
              <a:buChar char="►"/>
            </a:pPr>
            <a:r>
              <a:rPr lang="en-US"/>
              <a:t>What type of scale(s) does it does it include? </a:t>
            </a:r>
            <a:endParaRPr/>
          </a:p>
          <a:p>
            <a:pPr indent="-342900" lvl="0" marL="342900" rtl="0" algn="l">
              <a:spcBef>
                <a:spcPts val="1000"/>
              </a:spcBef>
              <a:spcAft>
                <a:spcPts val="0"/>
              </a:spcAft>
              <a:buSzPts val="1440"/>
              <a:buChar char="►"/>
            </a:pPr>
            <a:r>
              <a:rPr lang="en-US"/>
              <a:t>What type(s) of item(s) does it include? </a:t>
            </a:r>
            <a:endParaRPr/>
          </a:p>
          <a:p>
            <a:pPr indent="-342900" lvl="0" marL="342900" rtl="0" algn="l">
              <a:spcBef>
                <a:spcPts val="1000"/>
              </a:spcBef>
              <a:spcAft>
                <a:spcPts val="0"/>
              </a:spcAft>
              <a:buSzPts val="1440"/>
              <a:buChar char="►"/>
            </a:pPr>
            <a:r>
              <a:rPr lang="en-US"/>
              <a:t>How many items does it include? </a:t>
            </a:r>
            <a:endParaRPr/>
          </a:p>
          <a:p>
            <a:pPr indent="-342900" lvl="0" marL="342900" rtl="0" algn="l">
              <a:spcBef>
                <a:spcPts val="1000"/>
              </a:spcBef>
              <a:spcAft>
                <a:spcPts val="0"/>
              </a:spcAft>
              <a:buSzPts val="1440"/>
              <a:buChar char="►"/>
            </a:pPr>
            <a:r>
              <a:rPr lang="en-US"/>
              <a:t>What other characteristics of the test would you like to highlight in your presentation? </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5" name="Shape 185"/>
        <p:cNvGrpSpPr/>
        <p:nvPr/>
      </p:nvGrpSpPr>
      <p:grpSpPr>
        <a:xfrm>
          <a:off x="0" y="0"/>
          <a:ext cx="0" cy="0"/>
          <a:chOff x="0" y="0"/>
          <a:chExt cx="0" cy="0"/>
        </a:xfrm>
      </p:grpSpPr>
      <p:cxnSp>
        <p:nvCxnSpPr>
          <p:cNvPr id="186" name="Google Shape;186;p8"/>
          <p:cNvCxnSpPr/>
          <p:nvPr/>
        </p:nvCxnSpPr>
        <p:spPr>
          <a:xfrm>
            <a:off x="4241804" y="1460500"/>
            <a:ext cx="0" cy="3937000"/>
          </a:xfrm>
          <a:prstGeom prst="straightConnector1">
            <a:avLst/>
          </a:prstGeom>
          <a:noFill/>
          <a:ln cap="rnd" cmpd="sng" w="12700">
            <a:solidFill>
              <a:schemeClr val="accent1"/>
            </a:solidFill>
            <a:prstDash val="solid"/>
            <a:round/>
            <a:headEnd len="sm" w="sm" type="none"/>
            <a:tailEnd len="sm" w="sm" type="none"/>
          </a:ln>
        </p:spPr>
      </p:cxnSp>
      <p:sp>
        <p:nvSpPr>
          <p:cNvPr id="187" name="Google Shape;187;p8"/>
          <p:cNvSpPr txBox="1"/>
          <p:nvPr>
            <p:ph type="title"/>
          </p:nvPr>
        </p:nvSpPr>
        <p:spPr>
          <a:xfrm>
            <a:off x="643467" y="816638"/>
            <a:ext cx="3367359" cy="5224724"/>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Psychological Test #2 (replace w/name)</a:t>
            </a:r>
            <a:endParaRPr/>
          </a:p>
        </p:txBody>
      </p:sp>
      <p:sp>
        <p:nvSpPr>
          <p:cNvPr id="188" name="Google Shape;188;p8"/>
          <p:cNvSpPr txBox="1"/>
          <p:nvPr>
            <p:ph idx="1" type="body"/>
          </p:nvPr>
        </p:nvSpPr>
        <p:spPr>
          <a:xfrm>
            <a:off x="4654295" y="816638"/>
            <a:ext cx="4619706" cy="5224724"/>
          </a:xfrm>
          <a:prstGeom prst="rect">
            <a:avLst/>
          </a:prstGeom>
          <a:noFill/>
          <a:ln>
            <a:noFill/>
          </a:ln>
        </p:spPr>
        <p:txBody>
          <a:bodyPr anchorCtr="0" anchor="ctr" bIns="45700" lIns="91425" spcFirstLastPara="1" rIns="91425" wrap="square" tIns="45700">
            <a:normAutofit/>
          </a:bodyPr>
          <a:lstStyle/>
          <a:p>
            <a:pPr indent="0" lvl="0" marL="114300" rtl="0" algn="l">
              <a:spcBef>
                <a:spcPts val="0"/>
              </a:spcBef>
              <a:spcAft>
                <a:spcPts val="0"/>
              </a:spcAft>
              <a:buSzPts val="1440"/>
              <a:buNone/>
            </a:pPr>
            <a:r>
              <a:rPr lang="en-US"/>
              <a:t>After researching your second psychological using the </a:t>
            </a:r>
            <a:r>
              <a:rPr b="0" i="0" lang="en-US" sz="1800" u="none" strike="noStrike">
                <a:solidFill>
                  <a:srgbClr val="000000"/>
                </a:solidFill>
                <a:latin typeface="Arial"/>
                <a:ea typeface="Arial"/>
                <a:cs typeface="Arial"/>
                <a:sym typeface="Arial"/>
              </a:rPr>
              <a:t>Buros Mental Measurement Yearbook and other scholarly sources, provide the following information on this slide:</a:t>
            </a:r>
            <a:endParaRPr b="0" i="0" u="none" strike="noStrike">
              <a:latin typeface="Arial"/>
              <a:ea typeface="Arial"/>
              <a:cs typeface="Arial"/>
              <a:sym typeface="Arial"/>
            </a:endParaRPr>
          </a:p>
          <a:p>
            <a:pPr indent="-342900" lvl="0" marL="457200" rtl="0" algn="l">
              <a:spcBef>
                <a:spcPts val="1000"/>
              </a:spcBef>
              <a:spcAft>
                <a:spcPts val="0"/>
              </a:spcAft>
              <a:buSzPts val="1440"/>
              <a:buFont typeface="Arial"/>
              <a:buChar char="•"/>
            </a:pPr>
            <a:r>
              <a:rPr b="0" i="0" lang="en-US" u="none" strike="noStrike">
                <a:latin typeface="Arial"/>
                <a:ea typeface="Arial"/>
                <a:cs typeface="Arial"/>
                <a:sym typeface="Arial"/>
              </a:rPr>
              <a:t>Provide evidence that this psychological tool is reliable.</a:t>
            </a:r>
            <a:endParaRPr/>
          </a:p>
          <a:p>
            <a:pPr indent="-342900" lvl="0" marL="457200" rtl="0" algn="l">
              <a:spcBef>
                <a:spcPts val="1000"/>
              </a:spcBef>
              <a:spcAft>
                <a:spcPts val="0"/>
              </a:spcAft>
              <a:buSzPts val="1440"/>
              <a:buFont typeface="Arial"/>
              <a:buChar char="•"/>
            </a:pPr>
            <a:r>
              <a:rPr b="0" i="0" lang="en-US" u="none" strike="noStrike">
                <a:latin typeface="Arial"/>
                <a:ea typeface="Arial"/>
                <a:cs typeface="Arial"/>
                <a:sym typeface="Arial"/>
              </a:rPr>
              <a:t>Provide evidence from scholarly sources demonstrating that this tool is valid.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Psychological Test #3 (replace w/name)</a:t>
            </a:r>
            <a:endParaRPr/>
          </a:p>
        </p:txBody>
      </p:sp>
      <p:sp>
        <p:nvSpPr>
          <p:cNvPr id="194" name="Google Shape;194;p9"/>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40"/>
              <a:buNone/>
            </a:pPr>
            <a:r>
              <a:rPr lang="en-US"/>
              <a:t>After researching your third psychological using the </a:t>
            </a:r>
            <a:r>
              <a:rPr b="0" i="0" lang="en-US" sz="1800" u="none" strike="noStrike">
                <a:solidFill>
                  <a:srgbClr val="000000"/>
                </a:solidFill>
                <a:latin typeface="Arial"/>
                <a:ea typeface="Arial"/>
                <a:cs typeface="Arial"/>
                <a:sym typeface="Arial"/>
              </a:rPr>
              <a:t>Buros Mental Measurement Yearbook and other scholarly sources, provide the following information on this slide: </a:t>
            </a:r>
            <a:endParaRPr/>
          </a:p>
          <a:p>
            <a:pPr indent="-342900" lvl="0" marL="342900" rtl="0" algn="l">
              <a:spcBef>
                <a:spcPts val="1000"/>
              </a:spcBef>
              <a:spcAft>
                <a:spcPts val="0"/>
              </a:spcAft>
              <a:buSzPts val="1440"/>
              <a:buChar char="►"/>
            </a:pPr>
            <a:r>
              <a:rPr lang="en-US"/>
              <a:t>What construct(s) does the psychological test measure? </a:t>
            </a:r>
            <a:endParaRPr/>
          </a:p>
          <a:p>
            <a:pPr indent="-342900" lvl="0" marL="342900" rtl="0" algn="l">
              <a:spcBef>
                <a:spcPts val="1000"/>
              </a:spcBef>
              <a:spcAft>
                <a:spcPts val="0"/>
              </a:spcAft>
              <a:buSzPts val="1440"/>
              <a:buChar char="►"/>
            </a:pPr>
            <a:r>
              <a:rPr lang="en-US"/>
              <a:t>What type of scale(s) does it does it include? </a:t>
            </a:r>
            <a:endParaRPr/>
          </a:p>
          <a:p>
            <a:pPr indent="-342900" lvl="0" marL="342900" rtl="0" algn="l">
              <a:spcBef>
                <a:spcPts val="1000"/>
              </a:spcBef>
              <a:spcAft>
                <a:spcPts val="0"/>
              </a:spcAft>
              <a:buSzPts val="1440"/>
              <a:buChar char="►"/>
            </a:pPr>
            <a:r>
              <a:rPr lang="en-US"/>
              <a:t>What type(s) of item(s) does it include? </a:t>
            </a:r>
            <a:endParaRPr/>
          </a:p>
          <a:p>
            <a:pPr indent="-342900" lvl="0" marL="342900" rtl="0" algn="l">
              <a:spcBef>
                <a:spcPts val="1000"/>
              </a:spcBef>
              <a:spcAft>
                <a:spcPts val="0"/>
              </a:spcAft>
              <a:buSzPts val="1440"/>
              <a:buChar char="►"/>
            </a:pPr>
            <a:r>
              <a:rPr lang="en-US"/>
              <a:t>How many items does it include? </a:t>
            </a:r>
            <a:endParaRPr/>
          </a:p>
          <a:p>
            <a:pPr indent="-342900" lvl="0" marL="342900" rtl="0" algn="l">
              <a:spcBef>
                <a:spcPts val="1000"/>
              </a:spcBef>
              <a:spcAft>
                <a:spcPts val="0"/>
              </a:spcAft>
              <a:buSzPts val="1440"/>
              <a:buChar char="►"/>
            </a:pPr>
            <a:r>
              <a:rPr lang="en-US"/>
              <a:t>What other characteristics of the test would you like to highlight in your presentation? </a:t>
            </a:r>
            <a:endParaRPr/>
          </a:p>
          <a:p>
            <a:pPr indent="-251459" lvl="0" marL="342900" rtl="0" algn="l">
              <a:spcBef>
                <a:spcPts val="1000"/>
              </a:spcBef>
              <a:spcAft>
                <a:spcPts val="0"/>
              </a:spcAft>
              <a:buSzPts val="144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2021-10-27T14:24:18Z</dcterms:created>
  <dc:creator>Gabrielle Blackman</dc:creator>
</cp:coreProperties>
</file>