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Lst>
  <p:notesMasterIdLst>
    <p:notesMasterId r:id="rId10"/>
  </p:notesMasterIdLst>
  <p:sldIdLst>
    <p:sldId id="256" r:id="rId4"/>
    <p:sldId id="257" r:id="rId5"/>
    <p:sldId id="258" r:id="rId6"/>
    <p:sldId id="259" r:id="rId7"/>
    <p:sldId id="260" r:id="rId8"/>
    <p:sldId id="261" r:id="rId9"/>
  </p:sldIdLst>
  <p:sldSz cx="9144000" cy="6858000" type="screen4x3"/>
  <p:notesSz cx="6858000" cy="9144000"/>
  <p:custDataLst>
    <p:tags r:id="rId11"/>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4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lang="en-US" sz="1200" b="0" i="0" u="none" strike="noStrike" cap="none">
              <a:solidFill>
                <a:srgbClr val="000000"/>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5"/>
        <p:cNvGrpSpPr/>
        <p:nvPr/>
      </p:nvGrpSpPr>
      <p:grpSpPr>
        <a:xfrm>
          <a:off x="0" y="0"/>
          <a:ext cx="0" cy="0"/>
          <a:chOff x="0" y="0"/>
          <a:chExt cx="0" cy="0"/>
        </a:xfrm>
      </p:grpSpPr>
      <p:sp>
        <p:nvSpPr>
          <p:cNvPr id="16" name="Shape 16"/>
          <p:cNvSpPr txBox="1">
            <a:spLocks noGrp="1"/>
          </p:cNvSpPr>
          <p:nvPr>
            <p:ph type="subTitle" idx="1"/>
          </p:nvPr>
        </p:nvSpPr>
        <p:spPr>
          <a:xfrm>
            <a:off x="18288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7" name="Shape 17"/>
          <p:cNvSpPr txBox="1">
            <a:spLocks noGrp="1"/>
          </p:cNvSpPr>
          <p:nvPr>
            <p:ph type="title"/>
          </p:nvPr>
        </p:nvSpPr>
        <p:spPr>
          <a:xfrm>
            <a:off x="914400" y="1905000"/>
            <a:ext cx="8305799"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600" b="1" i="0" u="none" strike="noStrike" cap="none">
                <a:solidFill>
                  <a:srgbClr val="006D9E"/>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124200" y="632460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800" b="0" i="0" u="none" strike="noStrike" cap="none">
                <a:solidFill>
                  <a:srgbClr val="7F7F7F"/>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a:off x="6934200" y="632460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800" b="0" i="0" u="none" strike="noStrike" cap="none">
                <a:solidFill>
                  <a:srgbClr val="898989"/>
                </a:solidFill>
                <a:latin typeface="Calibri"/>
                <a:ea typeface="Calibri"/>
                <a:cs typeface="Calibri"/>
                <a:sym typeface="Calibri"/>
              </a:rPr>
              <a:t>‹#›</a:t>
            </a:fld>
            <a:endParaRPr lang="en-US" sz="8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92" name="Shape 9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94" name="Shape 9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914400" y="381000"/>
            <a:ext cx="8305799"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600" b="1" i="0" u="none" strike="noStrike" cap="none">
                <a:solidFill>
                  <a:srgbClr val="006D9E"/>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body" idx="1"/>
          </p:nvPr>
        </p:nvSpPr>
        <p:spPr>
          <a:xfrm>
            <a:off x="914400" y="1600200"/>
            <a:ext cx="8305799" cy="4525963"/>
          </a:xfrm>
          <a:prstGeom prst="rect">
            <a:avLst/>
          </a:prstGeom>
          <a:noFill/>
          <a:ln>
            <a:noFill/>
          </a:ln>
        </p:spPr>
        <p:txBody>
          <a:bodyPr lIns="91425" tIns="91425" rIns="91425" bIns="91425" anchor="t" anchorCtr="0"/>
          <a:lstStyle>
            <a:lvl1pPr marL="342900" marR="0" lvl="0" indent="-342900" algn="l" rtl="0">
              <a:spcBef>
                <a:spcPts val="560"/>
              </a:spcBef>
              <a:spcAft>
                <a:spcPts val="0"/>
              </a:spcAft>
              <a:buClr>
                <a:srgbClr val="006D9E"/>
              </a:buClr>
              <a:buFont typeface="Arial"/>
              <a:buNone/>
              <a:defRPr sz="2800" b="0" i="0" u="none" strike="noStrike" cap="none">
                <a:solidFill>
                  <a:srgbClr val="006D9E"/>
                </a:solidFill>
                <a:latin typeface="Calibri"/>
                <a:ea typeface="Calibri"/>
                <a:cs typeface="Calibri"/>
                <a:sym typeface="Calibri"/>
              </a:defRPr>
            </a:lvl1pPr>
            <a:lvl2pPr marL="742950" marR="0" lvl="1" indent="-107950" algn="l" rtl="0">
              <a:spcBef>
                <a:spcPts val="560"/>
              </a:spcBef>
              <a:spcAft>
                <a:spcPts val="0"/>
              </a:spcAft>
              <a:buClr>
                <a:srgbClr val="006D9E"/>
              </a:buClr>
              <a:buSzPct val="100000"/>
              <a:buFont typeface="Arial"/>
              <a:buChar char="–"/>
              <a:defRPr sz="2800" b="0" i="0" u="none" strike="noStrike" cap="none">
                <a:solidFill>
                  <a:srgbClr val="006D9E"/>
                </a:solidFill>
                <a:latin typeface="Calibri"/>
                <a:ea typeface="Calibri"/>
                <a:cs typeface="Calibri"/>
                <a:sym typeface="Calibri"/>
              </a:defRPr>
            </a:lvl2pPr>
            <a:lvl3pPr marL="1143000" marR="0" lvl="2" indent="-228600" algn="l" rtl="0">
              <a:spcBef>
                <a:spcPts val="480"/>
              </a:spcBef>
              <a:spcAft>
                <a:spcPts val="0"/>
              </a:spcAft>
              <a:buClr>
                <a:srgbClr val="006D9E"/>
              </a:buClr>
              <a:buFont typeface="Arial"/>
              <a:buNone/>
              <a:defRPr sz="2400" b="0" i="0" u="none" strike="noStrike" cap="none">
                <a:solidFill>
                  <a:srgbClr val="006D9E"/>
                </a:solidFill>
                <a:latin typeface="Calibri"/>
                <a:ea typeface="Calibri"/>
                <a:cs typeface="Calibri"/>
                <a:sym typeface="Calibri"/>
              </a:defRPr>
            </a:lvl3pPr>
            <a:lvl4pPr marL="1600200" marR="0" lvl="3" indent="-228600" algn="l" rtl="0">
              <a:spcBef>
                <a:spcPts val="400"/>
              </a:spcBef>
              <a:spcAft>
                <a:spcPts val="0"/>
              </a:spcAft>
              <a:buClr>
                <a:srgbClr val="006D9E"/>
              </a:buClr>
              <a:buFont typeface="Arial"/>
              <a:buNone/>
              <a:defRPr sz="2000" b="0" i="0" u="none" strike="noStrike" cap="none">
                <a:solidFill>
                  <a:srgbClr val="006D9E"/>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3124200" y="632460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800" b="0" i="0" u="none" strike="noStrike" cap="none">
                <a:solidFill>
                  <a:srgbClr val="7F7F7F"/>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6934200" y="632460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800" b="0" i="0" u="none" strike="noStrike" cap="none">
                <a:solidFill>
                  <a:srgbClr val="898989"/>
                </a:solidFill>
                <a:latin typeface="Calibri"/>
                <a:ea typeface="Calibri"/>
                <a:cs typeface="Calibri"/>
                <a:sym typeface="Calibri"/>
              </a:rPr>
              <a:t>‹#›</a:t>
            </a:fld>
            <a:endParaRPr lang="en-US" sz="8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8"/>
        <p:cNvGrpSpPr/>
        <p:nvPr/>
      </p:nvGrpSpPr>
      <p:grpSpPr>
        <a:xfrm>
          <a:off x="0" y="0"/>
          <a:ext cx="0" cy="0"/>
          <a:chOff x="0" y="0"/>
          <a:chExt cx="0" cy="0"/>
        </a:xfrm>
      </p:grpSpPr>
      <p:sp>
        <p:nvSpPr>
          <p:cNvPr id="39" name="Shape 3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56" name="Shape 56"/>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1.jpg"/><Relationship Id="rId5" Type="http://schemas.openxmlformats.org/officeDocument/2006/relationships/slideLayout" Target="../slideLayouts/slideLayout7.xml"/><Relationship Id="rId10" Type="http://schemas.openxmlformats.org/officeDocument/2006/relationships/theme" Target="../theme/theme3.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PP_slideinteriorsolidband.jpg"/>
          <p:cNvPicPr preferRelativeResize="0"/>
          <p:nvPr/>
        </p:nvPicPr>
        <p:blipFill rotWithShape="1">
          <a:blip r:embed="rId3">
            <a:alphaModFix/>
          </a:blip>
          <a:srcRect/>
          <a:stretch/>
        </p:blipFill>
        <p:spPr>
          <a:xfrm>
            <a:off x="0" y="0"/>
            <a:ext cx="9220200" cy="6915149"/>
          </a:xfrm>
          <a:prstGeom prst="rect">
            <a:avLst/>
          </a:prstGeom>
          <a:noFill/>
          <a:ln>
            <a:noFill/>
          </a:ln>
        </p:spPr>
      </p:pic>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2460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800" b="0" i="0" u="none" strike="noStrike" cap="none">
                <a:solidFill>
                  <a:srgbClr val="7F7F7F"/>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934200" y="632460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800" b="0" i="0" u="none" strike="noStrike" cap="none">
                <a:solidFill>
                  <a:srgbClr val="898989"/>
                </a:solidFill>
                <a:latin typeface="Calibri"/>
                <a:ea typeface="Calibri"/>
                <a:cs typeface="Calibri"/>
                <a:sym typeface="Calibri"/>
              </a:rPr>
              <a:t>‹#›</a:t>
            </a:fld>
            <a:endParaRPr lang="en-US" sz="8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pic>
        <p:nvPicPr>
          <p:cNvPr id="21" name="Shape 21" descr="PP_slideinteriorsolidband.jpg"/>
          <p:cNvPicPr preferRelativeResize="0"/>
          <p:nvPr/>
        </p:nvPicPr>
        <p:blipFill rotWithShape="1">
          <a:blip r:embed="rId3">
            <a:alphaModFix/>
          </a:blip>
          <a:srcRect/>
          <a:stretch/>
        </p:blipFill>
        <p:spPr>
          <a:xfrm>
            <a:off x="0" y="0"/>
            <a:ext cx="9220200" cy="6915149"/>
          </a:xfrm>
          <a:prstGeom prst="rect">
            <a:avLst/>
          </a:prstGeom>
          <a:noFill/>
          <a:ln>
            <a:noFill/>
          </a:ln>
        </p:spPr>
      </p:pic>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124200" y="632460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800" b="0" i="0" u="none" strike="noStrike" cap="none">
                <a:solidFill>
                  <a:srgbClr val="7F7F7F"/>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sldNum" idx="12"/>
          </p:nvPr>
        </p:nvSpPr>
        <p:spPr>
          <a:xfrm>
            <a:off x="6934200" y="632460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800" b="0" i="0" u="none" strike="noStrike" cap="none">
                <a:solidFill>
                  <a:srgbClr val="898989"/>
                </a:solidFill>
                <a:latin typeface="Calibri"/>
                <a:ea typeface="Calibri"/>
                <a:cs typeface="Calibri"/>
                <a:sym typeface="Calibri"/>
              </a:rPr>
              <a:t>‹#›</a:t>
            </a:fld>
            <a:endParaRPr lang="en-US" sz="8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pic>
        <p:nvPicPr>
          <p:cNvPr id="37" name="Shape 37" descr="PP_slideinteriorsolidband.jpg"/>
          <p:cNvPicPr preferRelativeResize="0"/>
          <p:nvPr/>
        </p:nvPicPr>
        <p:blipFill rotWithShape="1">
          <a:blip r:embed="rId11">
            <a:alphaModFix/>
          </a:blip>
          <a:srcRect/>
          <a:stretch/>
        </p:blipFill>
        <p:spPr>
          <a:xfrm>
            <a:off x="0" y="0"/>
            <a:ext cx="9220200" cy="69151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ctrTitle" idx="4294967295"/>
          </p:nvPr>
        </p:nvSpPr>
        <p:spPr>
          <a:xfrm>
            <a:off x="914400" y="2130425"/>
            <a:ext cx="8229600" cy="147002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FF6600"/>
              </a:buClr>
              <a:buSzPct val="25000"/>
              <a:buFont typeface="Calibri"/>
              <a:buNone/>
            </a:pPr>
            <a:r>
              <a:rPr lang="en-US" sz="3600" b="1" i="0" u="none" strike="noStrike" cap="none">
                <a:solidFill>
                  <a:srgbClr val="FF6600"/>
                </a:solidFill>
                <a:latin typeface="Calibri"/>
                <a:ea typeface="Calibri"/>
                <a:cs typeface="Calibri"/>
                <a:sym typeface="Calibri"/>
              </a:rPr>
              <a:t>The Skills Assessment</a:t>
            </a:r>
          </a:p>
        </p:txBody>
      </p:sp>
      <p:sp>
        <p:nvSpPr>
          <p:cNvPr id="100" name="Shape 100"/>
          <p:cNvSpPr txBox="1"/>
          <p:nvPr/>
        </p:nvSpPr>
        <p:spPr>
          <a:xfrm>
            <a:off x="838200" y="6356350"/>
            <a:ext cx="8381999"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7F7F7F"/>
              </a:buClr>
              <a:buSzPct val="25000"/>
              <a:buFont typeface="Calibri"/>
              <a:buNone/>
            </a:pPr>
            <a:r>
              <a:rPr lang="en-US" sz="800" b="0" i="0" u="none" strike="noStrike" cap="none">
                <a:solidFill>
                  <a:srgbClr val="7F7F7F"/>
                </a:solidFill>
                <a:latin typeface="Calibri"/>
                <a:ea typeface="Calibri"/>
                <a:cs typeface="Calibri"/>
                <a:sym typeface="Calibri"/>
              </a:rPr>
              <a:t>Copyright 2011 Ernest R. Cadotte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idx="4294967295"/>
          </p:nvPr>
        </p:nvSpPr>
        <p:spPr>
          <a:xfrm>
            <a:off x="914400" y="1066800"/>
            <a:ext cx="8381999" cy="147002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6D9E"/>
              </a:buClr>
              <a:buSzPct val="25000"/>
              <a:buFont typeface="Calibri"/>
              <a:buNone/>
            </a:pPr>
            <a:r>
              <a:rPr lang="en-US" sz="3600" b="1" i="0" u="none" strike="noStrike" cap="none">
                <a:solidFill>
                  <a:srgbClr val="006D9E"/>
                </a:solidFill>
                <a:latin typeface="Calibri"/>
                <a:ea typeface="Calibri"/>
                <a:cs typeface="Calibri"/>
                <a:sym typeface="Calibri"/>
              </a:rPr>
              <a:t>Smart Business People </a:t>
            </a:r>
            <a:br>
              <a:rPr lang="en-US" sz="3600" b="1" i="0" u="none" strike="noStrike" cap="none">
                <a:solidFill>
                  <a:srgbClr val="006D9E"/>
                </a:solidFill>
                <a:latin typeface="Calibri"/>
                <a:ea typeface="Calibri"/>
                <a:cs typeface="Calibri"/>
                <a:sym typeface="Calibri"/>
              </a:rPr>
            </a:br>
            <a:r>
              <a:rPr lang="en-US" sz="3600" b="1" i="0" u="none" strike="noStrike" cap="none">
                <a:solidFill>
                  <a:srgbClr val="006D9E"/>
                </a:solidFill>
                <a:latin typeface="Calibri"/>
                <a:ea typeface="Calibri"/>
                <a:cs typeface="Calibri"/>
                <a:sym typeface="Calibri"/>
              </a:rPr>
              <a:t>Know Their Numbers</a:t>
            </a:r>
          </a:p>
        </p:txBody>
      </p:sp>
      <p:sp>
        <p:nvSpPr>
          <p:cNvPr id="106" name="Shape 106"/>
          <p:cNvSpPr txBox="1">
            <a:spLocks noGrp="1"/>
          </p:cNvSpPr>
          <p:nvPr>
            <p:ph type="subTitle" idx="1"/>
          </p:nvPr>
        </p:nvSpPr>
        <p:spPr>
          <a:xfrm>
            <a:off x="1828800" y="3886200"/>
            <a:ext cx="6400799" cy="17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98989"/>
              </a:buClr>
              <a:buSzPct val="25000"/>
              <a:buFont typeface="Arial"/>
              <a:buNone/>
            </a:pPr>
            <a:r>
              <a:rPr lang="en-US" sz="2800" b="0" i="0" u="none" strike="noStrike" cap="none">
                <a:solidFill>
                  <a:srgbClr val="898989"/>
                </a:solidFill>
                <a:latin typeface="Calibri"/>
                <a:ea typeface="Calibri"/>
                <a:cs typeface="Calibri"/>
                <a:sym typeface="Calibri"/>
              </a:rPr>
              <a:t>In order to manage by the numbers, </a:t>
            </a:r>
            <a:br>
              <a:rPr lang="en-US" sz="2800" b="0" i="0" u="none" strike="noStrike" cap="none">
                <a:solidFill>
                  <a:srgbClr val="898989"/>
                </a:solidFill>
                <a:latin typeface="Calibri"/>
                <a:ea typeface="Calibri"/>
                <a:cs typeface="Calibri"/>
                <a:sym typeface="Calibri"/>
              </a:rPr>
            </a:br>
            <a:r>
              <a:rPr lang="en-US" sz="2800" b="0" i="0" u="none" strike="noStrike" cap="none">
                <a:solidFill>
                  <a:srgbClr val="898989"/>
                </a:solidFill>
                <a:latin typeface="Calibri"/>
                <a:ea typeface="Calibri"/>
                <a:cs typeface="Calibri"/>
                <a:sym typeface="Calibri"/>
              </a:rPr>
              <a:t>you need to know the numbers.</a:t>
            </a:r>
          </a:p>
        </p:txBody>
      </p:sp>
      <p:sp>
        <p:nvSpPr>
          <p:cNvPr id="107" name="Shape 107"/>
          <p:cNvSpPr txBox="1"/>
          <p:nvPr/>
        </p:nvSpPr>
        <p:spPr>
          <a:xfrm>
            <a:off x="914400" y="6324600"/>
            <a:ext cx="8381999"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7F7F7F"/>
              </a:buClr>
              <a:buSzPct val="25000"/>
              <a:buFont typeface="Calibri"/>
              <a:buNone/>
            </a:pPr>
            <a:r>
              <a:rPr lang="en-US" sz="800" b="0" i="0" u="none" strike="noStrike" cap="none">
                <a:solidFill>
                  <a:srgbClr val="7F7F7F"/>
                </a:solidFill>
                <a:latin typeface="Calibri"/>
                <a:ea typeface="Calibri"/>
                <a:cs typeface="Calibri"/>
                <a:sym typeface="Calibri"/>
              </a:rPr>
              <a:t>Copyright 2011 Ernest R. Cadotte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914400" y="457200"/>
            <a:ext cx="8305799" cy="1143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6D9E"/>
              </a:buClr>
              <a:buSzPct val="25000"/>
              <a:buFont typeface="Calibri"/>
              <a:buNone/>
            </a:pPr>
            <a:r>
              <a:rPr lang="en-US" sz="3600" b="1" i="0" u="none" strike="noStrike" cap="none">
                <a:solidFill>
                  <a:srgbClr val="006D9E"/>
                </a:solidFill>
                <a:latin typeface="Calibri"/>
                <a:ea typeface="Calibri"/>
                <a:cs typeface="Calibri"/>
                <a:sym typeface="Calibri"/>
              </a:rPr>
              <a:t>The Skills Assessment</a:t>
            </a:r>
          </a:p>
        </p:txBody>
      </p:sp>
      <p:sp>
        <p:nvSpPr>
          <p:cNvPr id="113" name="Shape 113"/>
          <p:cNvSpPr txBox="1">
            <a:spLocks noGrp="1"/>
          </p:cNvSpPr>
          <p:nvPr>
            <p:ph type="body" idx="1"/>
          </p:nvPr>
        </p:nvSpPr>
        <p:spPr>
          <a:xfrm>
            <a:off x="1143000" y="1295400"/>
            <a:ext cx="7391399"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rgbClr val="006D9E"/>
              </a:buClr>
              <a:buSzPct val="100000"/>
              <a:buFont typeface="Arial"/>
              <a:buChar char="•"/>
            </a:pPr>
            <a:r>
              <a:rPr lang="en-US" sz="2400" b="0" i="0" u="none" strike="noStrike" cap="none">
                <a:solidFill>
                  <a:srgbClr val="006D9E"/>
                </a:solidFill>
                <a:latin typeface="Calibri"/>
                <a:ea typeface="Calibri"/>
                <a:cs typeface="Calibri"/>
                <a:sym typeface="Calibri"/>
              </a:rPr>
              <a:t>Knowledge of operations, market, and competition</a:t>
            </a:r>
          </a:p>
          <a:p>
            <a:pPr marL="342900" marR="0" lvl="0" indent="-342900" algn="l" rtl="0">
              <a:lnSpc>
                <a:spcPct val="90000"/>
              </a:lnSpc>
              <a:spcBef>
                <a:spcPts val="600"/>
              </a:spcBef>
              <a:spcAft>
                <a:spcPts val="0"/>
              </a:spcAft>
              <a:buClr>
                <a:srgbClr val="006D9E"/>
              </a:buClr>
              <a:buSzPct val="100000"/>
              <a:buFont typeface="Arial"/>
              <a:buNone/>
            </a:pPr>
            <a:endParaRPr sz="2400" b="0" i="0" u="none" strike="noStrike" cap="none">
              <a:solidFill>
                <a:srgbClr val="006D9E"/>
              </a:solidFill>
              <a:latin typeface="Calibri"/>
              <a:ea typeface="Calibri"/>
              <a:cs typeface="Calibri"/>
              <a:sym typeface="Calibri"/>
            </a:endParaRPr>
          </a:p>
          <a:p>
            <a:pPr marL="342900" marR="0" lvl="0" indent="-342900" algn="l" rtl="0">
              <a:lnSpc>
                <a:spcPct val="90000"/>
              </a:lnSpc>
              <a:spcBef>
                <a:spcPts val="600"/>
              </a:spcBef>
              <a:spcAft>
                <a:spcPts val="0"/>
              </a:spcAft>
              <a:buClr>
                <a:srgbClr val="006D9E"/>
              </a:buClr>
              <a:buSzPct val="100000"/>
              <a:buFont typeface="Arial"/>
              <a:buChar char="•"/>
            </a:pPr>
            <a:r>
              <a:rPr lang="en-US" sz="2400" b="0" i="0" u="none" strike="noStrike" cap="none">
                <a:solidFill>
                  <a:srgbClr val="006D9E"/>
                </a:solidFill>
                <a:latin typeface="Calibri"/>
                <a:ea typeface="Calibri"/>
                <a:cs typeface="Calibri"/>
                <a:sym typeface="Calibri"/>
              </a:rPr>
              <a:t>Integrative skills – knowledge of all functions</a:t>
            </a:r>
          </a:p>
          <a:p>
            <a:pPr marL="342900" marR="0" lvl="0" indent="-342900" algn="l" rtl="0">
              <a:lnSpc>
                <a:spcPct val="90000"/>
              </a:lnSpc>
              <a:spcBef>
                <a:spcPts val="600"/>
              </a:spcBef>
              <a:spcAft>
                <a:spcPts val="0"/>
              </a:spcAft>
              <a:buClr>
                <a:srgbClr val="006D9E"/>
              </a:buClr>
              <a:buSzPct val="100000"/>
              <a:buFont typeface="Arial"/>
              <a:buNone/>
            </a:pPr>
            <a:endParaRPr sz="2400" b="0" i="0" u="none" strike="noStrike" cap="none">
              <a:solidFill>
                <a:srgbClr val="006D9E"/>
              </a:solidFill>
              <a:latin typeface="Calibri"/>
              <a:ea typeface="Calibri"/>
              <a:cs typeface="Calibri"/>
              <a:sym typeface="Calibri"/>
            </a:endParaRPr>
          </a:p>
          <a:p>
            <a:pPr marL="342900" marR="0" lvl="0" indent="-342900" algn="l" rtl="0">
              <a:lnSpc>
                <a:spcPct val="90000"/>
              </a:lnSpc>
              <a:spcBef>
                <a:spcPts val="600"/>
              </a:spcBef>
              <a:spcAft>
                <a:spcPts val="0"/>
              </a:spcAft>
              <a:buClr>
                <a:srgbClr val="006D9E"/>
              </a:buClr>
              <a:buSzPct val="100000"/>
              <a:buFont typeface="Arial"/>
              <a:buChar char="•"/>
            </a:pPr>
            <a:r>
              <a:rPr lang="en-US" sz="2400" b="0" i="0" u="none" strike="noStrike" cap="none">
                <a:solidFill>
                  <a:srgbClr val="006D9E"/>
                </a:solidFill>
                <a:latin typeface="Calibri"/>
                <a:ea typeface="Calibri"/>
                <a:cs typeface="Calibri"/>
                <a:sym typeface="Calibri"/>
              </a:rPr>
              <a:t>Ability to use of the tools of management to draw important conclusions </a:t>
            </a:r>
          </a:p>
          <a:p>
            <a:pPr marL="342900" marR="0" lvl="0" indent="-342900" algn="l" rtl="0">
              <a:lnSpc>
                <a:spcPct val="90000"/>
              </a:lnSpc>
              <a:spcBef>
                <a:spcPts val="600"/>
              </a:spcBef>
              <a:spcAft>
                <a:spcPts val="0"/>
              </a:spcAft>
              <a:buClr>
                <a:srgbClr val="006D9E"/>
              </a:buClr>
              <a:buSzPct val="100000"/>
              <a:buFont typeface="Arial"/>
              <a:buNone/>
            </a:pPr>
            <a:endParaRPr sz="2400" b="0" i="0" u="none" strike="noStrike" cap="none">
              <a:solidFill>
                <a:srgbClr val="006D9E"/>
              </a:solidFill>
              <a:latin typeface="Calibri"/>
              <a:ea typeface="Calibri"/>
              <a:cs typeface="Calibri"/>
              <a:sym typeface="Calibri"/>
            </a:endParaRPr>
          </a:p>
          <a:p>
            <a:pPr marL="342900" marR="0" lvl="0" indent="-342900" algn="l" rtl="0">
              <a:lnSpc>
                <a:spcPct val="90000"/>
              </a:lnSpc>
              <a:spcBef>
                <a:spcPts val="600"/>
              </a:spcBef>
              <a:spcAft>
                <a:spcPts val="0"/>
              </a:spcAft>
              <a:buClr>
                <a:srgbClr val="006D9E"/>
              </a:buClr>
              <a:buSzPct val="100000"/>
              <a:buFont typeface="Arial"/>
              <a:buChar char="•"/>
            </a:pPr>
            <a:r>
              <a:rPr lang="en-US" sz="2400" b="0" i="0" u="none" strike="noStrike" cap="none">
                <a:solidFill>
                  <a:srgbClr val="006D9E"/>
                </a:solidFill>
                <a:latin typeface="Calibri"/>
                <a:ea typeface="Calibri"/>
                <a:cs typeface="Calibri"/>
                <a:sym typeface="Calibri"/>
              </a:rPr>
              <a:t>Awareness of firm’s SWOT</a:t>
            </a:r>
          </a:p>
          <a:p>
            <a:pPr marL="342900" marR="0" lvl="0" indent="-342900" algn="l" rtl="0">
              <a:lnSpc>
                <a:spcPct val="90000"/>
              </a:lnSpc>
              <a:spcBef>
                <a:spcPts val="600"/>
              </a:spcBef>
              <a:spcAft>
                <a:spcPts val="0"/>
              </a:spcAft>
              <a:buClr>
                <a:srgbClr val="006D9E"/>
              </a:buClr>
              <a:buSzPct val="100000"/>
              <a:buFont typeface="Arial"/>
              <a:buNone/>
            </a:pPr>
            <a:endParaRPr sz="2400" b="0" i="0" u="none" strike="noStrike" cap="none">
              <a:solidFill>
                <a:srgbClr val="006D9E"/>
              </a:solidFill>
              <a:latin typeface="Calibri"/>
              <a:ea typeface="Calibri"/>
              <a:cs typeface="Calibri"/>
              <a:sym typeface="Calibri"/>
            </a:endParaRPr>
          </a:p>
          <a:p>
            <a:pPr marL="342900" marR="0" lvl="0" indent="-342900" algn="l" rtl="0">
              <a:lnSpc>
                <a:spcPct val="90000"/>
              </a:lnSpc>
              <a:spcBef>
                <a:spcPts val="600"/>
              </a:spcBef>
              <a:spcAft>
                <a:spcPts val="0"/>
              </a:spcAft>
              <a:buClr>
                <a:srgbClr val="006D9E"/>
              </a:buClr>
              <a:buSzPct val="100000"/>
              <a:buFont typeface="Arial"/>
              <a:buChar char="•"/>
            </a:pPr>
            <a:r>
              <a:rPr lang="en-US" sz="2400" b="0" i="0" u="none" strike="noStrike" cap="none">
                <a:solidFill>
                  <a:srgbClr val="006D9E"/>
                </a:solidFill>
                <a:latin typeface="Calibri"/>
                <a:ea typeface="Calibri"/>
                <a:cs typeface="Calibri"/>
                <a:sym typeface="Calibri"/>
              </a:rPr>
              <a:t>Ability to anticipate competitor moves and one’s own position in the future</a:t>
            </a:r>
          </a:p>
          <a:p>
            <a:pPr marL="342900" marR="0" lvl="0" indent="-342900" algn="l" rtl="0">
              <a:lnSpc>
                <a:spcPct val="90000"/>
              </a:lnSpc>
              <a:spcBef>
                <a:spcPts val="600"/>
              </a:spcBef>
              <a:spcAft>
                <a:spcPts val="0"/>
              </a:spcAft>
              <a:buClr>
                <a:srgbClr val="006D9E"/>
              </a:buClr>
              <a:buSzPct val="25000"/>
              <a:buFont typeface="Arial"/>
              <a:buNone/>
            </a:pPr>
            <a:endParaRPr sz="2000" b="0" i="0" u="none" strike="noStrike" cap="none">
              <a:solidFill>
                <a:srgbClr val="006D9E"/>
              </a:solidFill>
              <a:latin typeface="Calibri"/>
              <a:ea typeface="Calibri"/>
              <a:cs typeface="Calibri"/>
              <a:sym typeface="Calibri"/>
            </a:endParaRPr>
          </a:p>
          <a:p>
            <a:pPr marL="342900" marR="0" lvl="0" indent="-342900" algn="l" rtl="0">
              <a:spcBef>
                <a:spcPts val="1000"/>
              </a:spcBef>
              <a:spcAft>
                <a:spcPts val="0"/>
              </a:spcAft>
              <a:buClr>
                <a:srgbClr val="006D9E"/>
              </a:buClr>
              <a:buSzPct val="25000"/>
              <a:buFont typeface="Arial"/>
              <a:buNone/>
            </a:pPr>
            <a:endParaRPr sz="2000" b="0" i="0" u="none" strike="noStrike" cap="none">
              <a:solidFill>
                <a:srgbClr val="006D9E"/>
              </a:solidFill>
              <a:latin typeface="Calibri"/>
              <a:ea typeface="Calibri"/>
              <a:cs typeface="Calibri"/>
              <a:sym typeface="Calibri"/>
            </a:endParaRPr>
          </a:p>
        </p:txBody>
      </p:sp>
      <p:sp>
        <p:nvSpPr>
          <p:cNvPr id="114" name="Shape 114"/>
          <p:cNvSpPr txBox="1"/>
          <p:nvPr/>
        </p:nvSpPr>
        <p:spPr>
          <a:xfrm>
            <a:off x="914400" y="6324600"/>
            <a:ext cx="8381999"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7F7F7F"/>
              </a:buClr>
              <a:buSzPct val="25000"/>
              <a:buFont typeface="Calibri"/>
              <a:buNone/>
            </a:pPr>
            <a:r>
              <a:rPr lang="en-US" sz="800" b="0" i="0" u="none" strike="noStrike" cap="none">
                <a:solidFill>
                  <a:srgbClr val="7F7F7F"/>
                </a:solidFill>
                <a:latin typeface="Calibri"/>
                <a:ea typeface="Calibri"/>
                <a:cs typeface="Calibri"/>
                <a:sym typeface="Calibri"/>
              </a:rPr>
              <a:t>Copyright 2011 Ernest R. Cadotte</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914400" y="457200"/>
            <a:ext cx="8305799" cy="1143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6D9E"/>
              </a:buClr>
              <a:buSzPct val="25000"/>
              <a:buFont typeface="Calibri"/>
              <a:buNone/>
            </a:pPr>
            <a:r>
              <a:rPr lang="en-US" sz="3600" b="1" i="0" u="none" strike="noStrike" cap="none">
                <a:solidFill>
                  <a:srgbClr val="006D9E"/>
                </a:solidFill>
                <a:latin typeface="Calibri"/>
                <a:ea typeface="Calibri"/>
                <a:cs typeface="Calibri"/>
                <a:sym typeface="Calibri"/>
              </a:rPr>
              <a:t>Question Focus</a:t>
            </a:r>
          </a:p>
        </p:txBody>
      </p:sp>
      <p:sp>
        <p:nvSpPr>
          <p:cNvPr id="120" name="Shape 120"/>
          <p:cNvSpPr txBox="1">
            <a:spLocks noGrp="1"/>
          </p:cNvSpPr>
          <p:nvPr>
            <p:ph type="body" idx="1"/>
          </p:nvPr>
        </p:nvSpPr>
        <p:spPr>
          <a:xfrm>
            <a:off x="1981200" y="1646236"/>
            <a:ext cx="6781800" cy="4525961"/>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rgbClr val="006D9E"/>
              </a:buClr>
              <a:buSzPct val="25000"/>
              <a:buFont typeface="Arial"/>
              <a:buNone/>
            </a:pPr>
            <a:r>
              <a:rPr lang="en-US" sz="2000" b="0" i="0" u="none" strike="noStrike" cap="none" dirty="0">
                <a:solidFill>
                  <a:srgbClr val="006D9E"/>
                </a:solidFill>
                <a:latin typeface="Calibri"/>
                <a:ea typeface="Calibri"/>
                <a:cs typeface="Calibri"/>
                <a:sym typeface="Calibri"/>
              </a:rPr>
              <a:t>Questions will focus on your firm’s internal operations, the</a:t>
            </a:r>
            <a:br>
              <a:rPr lang="en-US" sz="2000" b="0" i="0" u="none" strike="noStrike" cap="none" dirty="0">
                <a:solidFill>
                  <a:srgbClr val="006D9E"/>
                </a:solidFill>
                <a:latin typeface="Calibri"/>
                <a:ea typeface="Calibri"/>
                <a:cs typeface="Calibri"/>
                <a:sym typeface="Calibri"/>
              </a:rPr>
            </a:br>
            <a:r>
              <a:rPr lang="en-US" sz="2000" b="0" i="0" u="none" strike="noStrike" cap="none" dirty="0">
                <a:solidFill>
                  <a:srgbClr val="006D9E"/>
                </a:solidFill>
                <a:latin typeface="Calibri"/>
                <a:ea typeface="Calibri"/>
                <a:cs typeface="Calibri"/>
                <a:sym typeface="Calibri"/>
              </a:rPr>
              <a:t>competition, and the market.</a:t>
            </a:r>
          </a:p>
          <a:p>
            <a:pPr marL="0" marR="0" lvl="0" indent="0" algn="l" rtl="0">
              <a:lnSpc>
                <a:spcPct val="90000"/>
              </a:lnSpc>
              <a:spcBef>
                <a:spcPts val="600"/>
              </a:spcBef>
              <a:spcAft>
                <a:spcPts val="0"/>
              </a:spcAft>
              <a:buClr>
                <a:srgbClr val="006D9E"/>
              </a:buClr>
              <a:buSzPct val="25000"/>
              <a:buFont typeface="Arial"/>
              <a:buNone/>
            </a:pPr>
            <a:endParaRPr sz="2000" b="0" i="0" u="none" strike="noStrike" cap="none" dirty="0">
              <a:solidFill>
                <a:srgbClr val="006D9E"/>
              </a:solidFill>
              <a:latin typeface="Calibri"/>
              <a:ea typeface="Calibri"/>
              <a:cs typeface="Calibri"/>
              <a:sym typeface="Calibri"/>
            </a:endParaRPr>
          </a:p>
          <a:p>
            <a:pPr marL="0" marR="0" lvl="0" indent="0" algn="l" rtl="0">
              <a:lnSpc>
                <a:spcPct val="90000"/>
              </a:lnSpc>
              <a:spcBef>
                <a:spcPts val="600"/>
              </a:spcBef>
              <a:spcAft>
                <a:spcPts val="0"/>
              </a:spcAft>
              <a:buClr>
                <a:srgbClr val="006D9E"/>
              </a:buClr>
              <a:buSzPct val="25000"/>
              <a:buFont typeface="Arial"/>
              <a:buNone/>
            </a:pPr>
            <a:r>
              <a:rPr lang="en-US" sz="2000" b="0" i="0" u="none" strike="noStrike" cap="none" dirty="0">
                <a:solidFill>
                  <a:srgbClr val="006D9E"/>
                </a:solidFill>
                <a:latin typeface="Calibri"/>
                <a:ea typeface="Calibri"/>
                <a:cs typeface="Calibri"/>
                <a:sym typeface="Calibri"/>
              </a:rPr>
              <a:t>Questions will be asked about your strengths, weaknesses,</a:t>
            </a:r>
            <a:br>
              <a:rPr lang="en-US" sz="2000" b="0" i="0" u="none" strike="noStrike" cap="none" dirty="0">
                <a:solidFill>
                  <a:srgbClr val="006D9E"/>
                </a:solidFill>
                <a:latin typeface="Calibri"/>
                <a:ea typeface="Calibri"/>
                <a:cs typeface="Calibri"/>
                <a:sym typeface="Calibri"/>
              </a:rPr>
            </a:br>
            <a:r>
              <a:rPr lang="en-US" sz="2000" b="0" i="0" u="none" strike="noStrike" cap="none" dirty="0">
                <a:solidFill>
                  <a:srgbClr val="006D9E"/>
                </a:solidFill>
                <a:latin typeface="Calibri"/>
                <a:ea typeface="Calibri"/>
                <a:cs typeface="Calibri"/>
                <a:sym typeface="Calibri"/>
              </a:rPr>
              <a:t>opportunities and threats.</a:t>
            </a:r>
          </a:p>
          <a:p>
            <a:pPr marL="0" marR="0" lvl="0" indent="0" algn="l" rtl="0">
              <a:lnSpc>
                <a:spcPct val="90000"/>
              </a:lnSpc>
              <a:spcBef>
                <a:spcPts val="600"/>
              </a:spcBef>
              <a:spcAft>
                <a:spcPts val="0"/>
              </a:spcAft>
              <a:buClr>
                <a:srgbClr val="006D9E"/>
              </a:buClr>
              <a:buSzPct val="25000"/>
              <a:buFont typeface="Arial"/>
              <a:buNone/>
            </a:pPr>
            <a:endParaRPr sz="2000" b="0" i="0" u="none" strike="noStrike" cap="none" dirty="0">
              <a:solidFill>
                <a:srgbClr val="006D9E"/>
              </a:solidFill>
              <a:latin typeface="Calibri"/>
              <a:ea typeface="Calibri"/>
              <a:cs typeface="Calibri"/>
              <a:sym typeface="Calibri"/>
            </a:endParaRPr>
          </a:p>
          <a:p>
            <a:pPr marL="0" marR="0" lvl="0" indent="0" algn="l" rtl="0">
              <a:lnSpc>
                <a:spcPct val="90000"/>
              </a:lnSpc>
              <a:spcBef>
                <a:spcPts val="600"/>
              </a:spcBef>
              <a:spcAft>
                <a:spcPts val="0"/>
              </a:spcAft>
              <a:buClr>
                <a:srgbClr val="006D9E"/>
              </a:buClr>
              <a:buSzPct val="25000"/>
              <a:buFont typeface="Arial"/>
              <a:buNone/>
            </a:pPr>
            <a:r>
              <a:rPr lang="en-US" sz="2000" b="0" i="0" u="none" strike="noStrike" cap="none" dirty="0">
                <a:solidFill>
                  <a:srgbClr val="006D9E"/>
                </a:solidFill>
                <a:latin typeface="Calibri"/>
                <a:ea typeface="Calibri"/>
                <a:cs typeface="Calibri"/>
                <a:sym typeface="Calibri"/>
              </a:rPr>
              <a:t>Questions will be asked about your position in the market in Q4 </a:t>
            </a:r>
            <a:br>
              <a:rPr lang="en-US" sz="2000" b="0" i="0" u="none" strike="noStrike" cap="none" dirty="0">
                <a:solidFill>
                  <a:srgbClr val="006D9E"/>
                </a:solidFill>
                <a:latin typeface="Calibri"/>
                <a:ea typeface="Calibri"/>
                <a:cs typeface="Calibri"/>
                <a:sym typeface="Calibri"/>
              </a:rPr>
            </a:br>
            <a:r>
              <a:rPr lang="en-US" sz="2000" b="0" i="0" u="none" strike="noStrike" cap="none" dirty="0">
                <a:solidFill>
                  <a:srgbClr val="006D9E"/>
                </a:solidFill>
                <a:latin typeface="Calibri"/>
                <a:ea typeface="Calibri"/>
                <a:cs typeface="Calibri"/>
                <a:sym typeface="Calibri"/>
              </a:rPr>
              <a:t>and your predictions for Q5. </a:t>
            </a:r>
          </a:p>
          <a:p>
            <a:pPr marL="0" marR="0" lvl="0" indent="0" algn="l" rtl="0">
              <a:lnSpc>
                <a:spcPct val="90000"/>
              </a:lnSpc>
              <a:spcBef>
                <a:spcPts val="600"/>
              </a:spcBef>
              <a:spcAft>
                <a:spcPts val="0"/>
              </a:spcAft>
              <a:buClr>
                <a:srgbClr val="006D9E"/>
              </a:buClr>
              <a:buSzPct val="25000"/>
              <a:buFont typeface="Arial"/>
              <a:buNone/>
            </a:pPr>
            <a:r>
              <a:rPr lang="en-US" sz="2000" b="0" i="0" u="none" strike="noStrike" cap="none" dirty="0">
                <a:solidFill>
                  <a:srgbClr val="006D9E"/>
                </a:solidFill>
                <a:latin typeface="Calibri"/>
                <a:ea typeface="Calibri"/>
                <a:cs typeface="Calibri"/>
                <a:sym typeface="Calibri"/>
              </a:rPr>
              <a:t>A number of questions will ask you for specific information on your current business. </a:t>
            </a:r>
          </a:p>
          <a:p>
            <a:pPr marL="0" marR="0" lvl="0" indent="0" algn="l" rtl="0">
              <a:lnSpc>
                <a:spcPct val="90000"/>
              </a:lnSpc>
              <a:spcBef>
                <a:spcPts val="600"/>
              </a:spcBef>
              <a:spcAft>
                <a:spcPts val="0"/>
              </a:spcAft>
              <a:buClr>
                <a:srgbClr val="006D9E"/>
              </a:buClr>
              <a:buSzPct val="25000"/>
              <a:buFont typeface="Arial"/>
              <a:buNone/>
            </a:pPr>
            <a:endParaRPr sz="2000" b="0" i="0" u="none" strike="noStrike" cap="none" dirty="0">
              <a:solidFill>
                <a:srgbClr val="006D9E"/>
              </a:solidFill>
              <a:latin typeface="Calibri"/>
              <a:ea typeface="Calibri"/>
              <a:cs typeface="Calibri"/>
              <a:sym typeface="Calibri"/>
            </a:endParaRPr>
          </a:p>
          <a:p>
            <a:pPr marL="342900" marR="0" lvl="0" indent="-342900" algn="l" rtl="0">
              <a:spcBef>
                <a:spcPts val="1000"/>
              </a:spcBef>
              <a:spcAft>
                <a:spcPts val="0"/>
              </a:spcAft>
              <a:buClr>
                <a:srgbClr val="006D9E"/>
              </a:buClr>
              <a:buSzPct val="25000"/>
              <a:buFont typeface="Arial"/>
              <a:buNone/>
            </a:pPr>
            <a:endParaRPr sz="2000" b="0" i="0" u="none" strike="noStrike" cap="none" dirty="0">
              <a:solidFill>
                <a:srgbClr val="006D9E"/>
              </a:solidFill>
              <a:latin typeface="Calibri"/>
              <a:ea typeface="Calibri"/>
              <a:cs typeface="Calibri"/>
              <a:sym typeface="Calibri"/>
            </a:endParaRPr>
          </a:p>
        </p:txBody>
      </p:sp>
      <p:sp>
        <p:nvSpPr>
          <p:cNvPr id="121" name="Shape 121"/>
          <p:cNvSpPr txBox="1"/>
          <p:nvPr/>
        </p:nvSpPr>
        <p:spPr>
          <a:xfrm>
            <a:off x="914400" y="6324600"/>
            <a:ext cx="8381999"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7F7F7F"/>
              </a:buClr>
              <a:buSzPct val="25000"/>
              <a:buFont typeface="Calibri"/>
              <a:buNone/>
            </a:pPr>
            <a:r>
              <a:rPr lang="en-US" sz="800" b="0" i="0" u="none" strike="noStrike" cap="none">
                <a:solidFill>
                  <a:srgbClr val="7F7F7F"/>
                </a:solidFill>
                <a:latin typeface="Calibri"/>
                <a:ea typeface="Calibri"/>
                <a:cs typeface="Calibri"/>
                <a:sym typeface="Calibri"/>
              </a:rPr>
              <a:t>Copyright 2011 Ernest R. Cadotte</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838200" y="204786"/>
            <a:ext cx="8305799" cy="55721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6D9E"/>
              </a:buClr>
              <a:buSzPct val="25000"/>
              <a:buFont typeface="Calibri"/>
              <a:buNone/>
            </a:pPr>
            <a:r>
              <a:rPr lang="en-US" sz="3600" b="1" i="0" u="none" strike="noStrike" cap="none">
                <a:solidFill>
                  <a:srgbClr val="006D9E"/>
                </a:solidFill>
                <a:latin typeface="Calibri"/>
                <a:ea typeface="Calibri"/>
                <a:cs typeface="Calibri"/>
                <a:sym typeface="Calibri"/>
              </a:rPr>
              <a:t>Hints for Success</a:t>
            </a:r>
          </a:p>
        </p:txBody>
      </p:sp>
      <p:sp>
        <p:nvSpPr>
          <p:cNvPr id="127" name="Shape 127"/>
          <p:cNvSpPr txBox="1">
            <a:spLocks noGrp="1"/>
          </p:cNvSpPr>
          <p:nvPr>
            <p:ph type="body" idx="1"/>
          </p:nvPr>
        </p:nvSpPr>
        <p:spPr>
          <a:xfrm>
            <a:off x="1181100" y="762000"/>
            <a:ext cx="7619999" cy="5410200"/>
          </a:xfrm>
          <a:prstGeom prst="rect">
            <a:avLst/>
          </a:prstGeom>
          <a:noFill/>
          <a:ln>
            <a:noFill/>
          </a:ln>
        </p:spPr>
        <p:txBody>
          <a:bodyPr lIns="91425" tIns="45700" rIns="91425" bIns="45700" anchor="t" anchorCtr="0">
            <a:noAutofit/>
          </a:bodyPr>
          <a:lstStyle/>
          <a:p>
            <a:pPr marL="457200" marR="0" lvl="0" indent="-457200" algn="l" rtl="0">
              <a:lnSpc>
                <a:spcPct val="90000"/>
              </a:lnSpc>
              <a:spcBef>
                <a:spcPts val="0"/>
              </a:spcBef>
              <a:spcAft>
                <a:spcPts val="0"/>
              </a:spcAft>
              <a:buClr>
                <a:srgbClr val="006D9E"/>
              </a:buClr>
              <a:buSzPct val="100000"/>
              <a:buFont typeface="Arial"/>
              <a:buChar char="•"/>
            </a:pPr>
            <a:r>
              <a:rPr lang="en-US" sz="2800" b="0" i="0" u="none" strike="noStrike" cap="none">
                <a:solidFill>
                  <a:srgbClr val="006D9E"/>
                </a:solidFill>
                <a:latin typeface="Calibri"/>
                <a:ea typeface="Calibri"/>
                <a:cs typeface="Calibri"/>
                <a:sym typeface="Calibri"/>
              </a:rPr>
              <a:t>Players that </a:t>
            </a:r>
            <a:r>
              <a:rPr lang="en-US" sz="2800" b="0" i="0" u="none" strike="noStrike" cap="none">
                <a:solidFill>
                  <a:srgbClr val="FF6600"/>
                </a:solidFill>
                <a:latin typeface="Calibri"/>
                <a:ea typeface="Calibri"/>
                <a:cs typeface="Calibri"/>
                <a:sym typeface="Calibri"/>
              </a:rPr>
              <a:t>know more </a:t>
            </a:r>
            <a:r>
              <a:rPr lang="en-US" sz="2800" b="0" i="0" u="none" strike="noStrike" cap="none">
                <a:solidFill>
                  <a:srgbClr val="006D9E"/>
                </a:solidFill>
                <a:latin typeface="Calibri"/>
                <a:ea typeface="Calibri"/>
                <a:cs typeface="Calibri"/>
                <a:sym typeface="Calibri"/>
              </a:rPr>
              <a:t>about their internal operations, the competition, and the market are more likely to </a:t>
            </a:r>
            <a:r>
              <a:rPr lang="en-US" sz="2800" b="0" i="0" u="none" strike="noStrike" cap="none">
                <a:solidFill>
                  <a:srgbClr val="FF6600"/>
                </a:solidFill>
                <a:latin typeface="Calibri"/>
                <a:ea typeface="Calibri"/>
                <a:cs typeface="Calibri"/>
                <a:sym typeface="Calibri"/>
              </a:rPr>
              <a:t>perform better </a:t>
            </a:r>
            <a:r>
              <a:rPr lang="en-US" sz="2800" b="0" i="0" u="none" strike="noStrike" cap="none">
                <a:solidFill>
                  <a:srgbClr val="006D9E"/>
                </a:solidFill>
                <a:latin typeface="Calibri"/>
                <a:ea typeface="Calibri"/>
                <a:cs typeface="Calibri"/>
                <a:sym typeface="Calibri"/>
              </a:rPr>
              <a:t>in the simulation and in business.</a:t>
            </a:r>
          </a:p>
          <a:p>
            <a:pPr marL="457200" marR="0" lvl="0" indent="-457200" algn="l" rtl="0">
              <a:lnSpc>
                <a:spcPct val="90000"/>
              </a:lnSpc>
              <a:spcBef>
                <a:spcPts val="0"/>
              </a:spcBef>
              <a:spcAft>
                <a:spcPts val="0"/>
              </a:spcAft>
              <a:buClr>
                <a:srgbClr val="006D9E"/>
              </a:buClr>
              <a:buSzPct val="100000"/>
              <a:buFont typeface="Arial"/>
              <a:buChar char="•"/>
            </a:pPr>
            <a:r>
              <a:rPr lang="en-US" sz="2800" b="0" i="1" u="none" strike="noStrike" cap="none">
                <a:solidFill>
                  <a:srgbClr val="006D9E"/>
                </a:solidFill>
                <a:latin typeface="Calibri"/>
                <a:ea typeface="Calibri"/>
                <a:cs typeface="Calibri"/>
                <a:sym typeface="Calibri"/>
              </a:rPr>
              <a:t>Some people say that they do not need to know the details because they know where to find the information when they need it. </a:t>
            </a:r>
          </a:p>
          <a:p>
            <a:pPr marL="800100" marR="0" lvl="2" indent="0" algn="l" rtl="0">
              <a:lnSpc>
                <a:spcPct val="90000"/>
              </a:lnSpc>
              <a:spcBef>
                <a:spcPts val="0"/>
              </a:spcBef>
              <a:spcAft>
                <a:spcPts val="0"/>
              </a:spcAft>
              <a:buClr>
                <a:srgbClr val="006D9E"/>
              </a:buClr>
              <a:buSzPct val="25000"/>
              <a:buFont typeface="Arial"/>
              <a:buNone/>
            </a:pPr>
            <a:r>
              <a:rPr lang="en-US" sz="2000" b="1" i="0" u="none" strike="noStrike" cap="none">
                <a:solidFill>
                  <a:srgbClr val="006D9E"/>
                </a:solidFill>
                <a:latin typeface="Calibri"/>
                <a:ea typeface="Calibri"/>
                <a:cs typeface="Calibri"/>
                <a:sym typeface="Calibri"/>
              </a:rPr>
              <a:t>This is not sufficient: </a:t>
            </a:r>
            <a:r>
              <a:rPr lang="en-US" sz="2000" b="0" i="0" u="none" strike="noStrike" cap="none">
                <a:solidFill>
                  <a:srgbClr val="006D9E"/>
                </a:solidFill>
                <a:latin typeface="Calibri"/>
                <a:ea typeface="Calibri"/>
                <a:cs typeface="Calibri"/>
                <a:sym typeface="Calibri"/>
              </a:rPr>
              <a:t>the more that is in your head, the more likely you will be able to make informed decisions, and thus succeed. If you do not know the details, you need to have retained the key conclusions from having analyzed the information. This is a major focus of the assessment.</a:t>
            </a:r>
          </a:p>
          <a:p>
            <a:pPr marL="457200" marR="0" lvl="0" indent="-457200" algn="l" rtl="0">
              <a:lnSpc>
                <a:spcPct val="90000"/>
              </a:lnSpc>
              <a:spcBef>
                <a:spcPts val="600"/>
              </a:spcBef>
              <a:spcAft>
                <a:spcPts val="0"/>
              </a:spcAft>
              <a:buClr>
                <a:srgbClr val="006D9E"/>
              </a:buClr>
              <a:buSzPct val="100000"/>
              <a:buFont typeface="Arial"/>
              <a:buChar char="•"/>
            </a:pPr>
            <a:r>
              <a:rPr lang="en-US" sz="2400" b="0" i="0" u="none" strike="noStrike" cap="none">
                <a:solidFill>
                  <a:srgbClr val="006D9E"/>
                </a:solidFill>
                <a:latin typeface="Calibri"/>
                <a:ea typeface="Calibri"/>
                <a:cs typeface="Calibri"/>
                <a:sym typeface="Calibri"/>
              </a:rPr>
              <a:t>The more cross-functional knowledge a team has, the more likely it will succeed. </a:t>
            </a:r>
            <a:r>
              <a:rPr lang="en-US" sz="2400" b="1" i="0" u="none" strike="noStrike" cap="none">
                <a:solidFill>
                  <a:srgbClr val="006D9E"/>
                </a:solidFill>
                <a:latin typeface="Calibri"/>
                <a:ea typeface="Calibri"/>
                <a:cs typeface="Calibri"/>
                <a:sym typeface="Calibri"/>
              </a:rPr>
              <a:t>It is not enough to know your own area of responsibility. </a:t>
            </a:r>
            <a:r>
              <a:rPr lang="en-US" sz="2400" b="0" i="0" u="none" strike="noStrike" cap="none">
                <a:solidFill>
                  <a:srgbClr val="006D9E"/>
                </a:solidFill>
                <a:latin typeface="Calibri"/>
                <a:ea typeface="Calibri"/>
                <a:cs typeface="Calibri"/>
                <a:sym typeface="Calibri"/>
              </a:rPr>
              <a:t>You need to have a good understanding of the other functions to be successful</a:t>
            </a:r>
          </a:p>
          <a:p>
            <a:pPr marL="457200" marR="0" lvl="0" indent="-457200" algn="l" rtl="0">
              <a:lnSpc>
                <a:spcPct val="90000"/>
              </a:lnSpc>
              <a:spcBef>
                <a:spcPts val="600"/>
              </a:spcBef>
              <a:spcAft>
                <a:spcPts val="0"/>
              </a:spcAft>
              <a:buClr>
                <a:srgbClr val="006D9E"/>
              </a:buClr>
              <a:buSzPct val="100000"/>
              <a:buFont typeface="Arial"/>
              <a:buNone/>
            </a:pPr>
            <a:endParaRPr sz="2400" b="1" i="0" u="none" strike="noStrike" cap="none">
              <a:solidFill>
                <a:srgbClr val="006D9E"/>
              </a:solidFill>
              <a:latin typeface="Calibri"/>
              <a:ea typeface="Calibri"/>
              <a:cs typeface="Calibri"/>
              <a:sym typeface="Calibri"/>
            </a:endParaRPr>
          </a:p>
          <a:p>
            <a:pPr marL="457200" marR="0" lvl="0" indent="-457200" algn="l" rtl="0">
              <a:lnSpc>
                <a:spcPct val="90000"/>
              </a:lnSpc>
              <a:spcBef>
                <a:spcPts val="600"/>
              </a:spcBef>
              <a:spcAft>
                <a:spcPts val="0"/>
              </a:spcAft>
              <a:buClr>
                <a:srgbClr val="006D9E"/>
              </a:buClr>
              <a:buSzPct val="25000"/>
              <a:buFont typeface="Arial"/>
              <a:buNone/>
            </a:pPr>
            <a:endParaRPr sz="2400" b="0" i="0" u="none" strike="noStrike" cap="none">
              <a:solidFill>
                <a:srgbClr val="006D9E"/>
              </a:solidFill>
              <a:latin typeface="Calibri"/>
              <a:ea typeface="Calibri"/>
              <a:cs typeface="Calibri"/>
              <a:sym typeface="Calibri"/>
            </a:endParaRPr>
          </a:p>
          <a:p>
            <a:pPr marL="342900" marR="0" lvl="0" indent="-342900" algn="l" rtl="0">
              <a:spcBef>
                <a:spcPts val="1080"/>
              </a:spcBef>
              <a:spcAft>
                <a:spcPts val="0"/>
              </a:spcAft>
              <a:buClr>
                <a:srgbClr val="006D9E"/>
              </a:buClr>
              <a:buSzPct val="25000"/>
              <a:buFont typeface="Arial"/>
              <a:buNone/>
            </a:pPr>
            <a:endParaRPr sz="2400" b="0" i="0" u="none" strike="noStrike" cap="none">
              <a:solidFill>
                <a:srgbClr val="006D9E"/>
              </a:solidFill>
              <a:latin typeface="Calibri"/>
              <a:ea typeface="Calibri"/>
              <a:cs typeface="Calibri"/>
              <a:sym typeface="Calibri"/>
            </a:endParaRPr>
          </a:p>
        </p:txBody>
      </p:sp>
      <p:sp>
        <p:nvSpPr>
          <p:cNvPr id="128" name="Shape 128"/>
          <p:cNvSpPr txBox="1"/>
          <p:nvPr/>
        </p:nvSpPr>
        <p:spPr>
          <a:xfrm>
            <a:off x="914400" y="6324600"/>
            <a:ext cx="8381999"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7F7F7F"/>
              </a:buClr>
              <a:buSzPct val="25000"/>
              <a:buFont typeface="Calibri"/>
              <a:buNone/>
            </a:pPr>
            <a:r>
              <a:rPr lang="en-US" sz="800" b="0" i="0" u="none" strike="noStrike" cap="none">
                <a:solidFill>
                  <a:srgbClr val="7F7F7F"/>
                </a:solidFill>
                <a:latin typeface="Calibri"/>
                <a:ea typeface="Calibri"/>
                <a:cs typeface="Calibri"/>
                <a:sym typeface="Calibri"/>
              </a:rPr>
              <a:t>Copyright 2011 Ernest R. Cadotte</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Shape 133"/>
          <p:cNvPicPr preferRelativeResize="0"/>
          <p:nvPr/>
        </p:nvPicPr>
        <p:blipFill rotWithShape="1">
          <a:blip r:embed="rId3">
            <a:alphaModFix/>
          </a:blip>
          <a:srcRect/>
          <a:stretch/>
        </p:blipFill>
        <p:spPr>
          <a:xfrm>
            <a:off x="1143000" y="1600200"/>
            <a:ext cx="6186487" cy="3222625"/>
          </a:xfrm>
          <a:prstGeom prst="rect">
            <a:avLst/>
          </a:prstGeom>
          <a:noFill/>
          <a:ln>
            <a:noFill/>
          </a:ln>
        </p:spPr>
      </p:pic>
      <p:sp>
        <p:nvSpPr>
          <p:cNvPr id="134" name="Shape 134"/>
          <p:cNvSpPr txBox="1"/>
          <p:nvPr/>
        </p:nvSpPr>
        <p:spPr>
          <a:xfrm>
            <a:off x="990600" y="573087"/>
            <a:ext cx="8153399" cy="6461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6D9E"/>
              </a:buClr>
              <a:buSzPct val="25000"/>
              <a:buFont typeface="Calibri"/>
              <a:buNone/>
            </a:pPr>
            <a:r>
              <a:rPr lang="en-US" sz="3600" b="1" i="0" u="none" strike="noStrike" cap="none">
                <a:solidFill>
                  <a:srgbClr val="006D9E"/>
                </a:solidFill>
                <a:latin typeface="Calibri"/>
                <a:ea typeface="Calibri"/>
                <a:cs typeface="Calibri"/>
                <a:sym typeface="Calibri"/>
              </a:rPr>
              <a:t>Knowledge Dashboard</a:t>
            </a:r>
          </a:p>
        </p:txBody>
      </p:sp>
      <p:sp>
        <p:nvSpPr>
          <p:cNvPr id="135" name="Shape 135"/>
          <p:cNvSpPr txBox="1"/>
          <p:nvPr/>
        </p:nvSpPr>
        <p:spPr>
          <a:xfrm>
            <a:off x="914400" y="6324600"/>
            <a:ext cx="8381999"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898989"/>
              </a:buClr>
              <a:buSzPct val="25000"/>
              <a:buFont typeface="Calibri"/>
              <a:buNone/>
            </a:pPr>
            <a:r>
              <a:rPr lang="en-US" sz="800" b="0" i="0" u="none" strike="noStrike" cap="none">
                <a:solidFill>
                  <a:srgbClr val="898989"/>
                </a:solidFill>
                <a:latin typeface="Calibri"/>
                <a:ea typeface="Calibri"/>
                <a:cs typeface="Calibri"/>
                <a:sym typeface="Calibri"/>
              </a:rPr>
              <a:t>Copyright 2011 Ernest R. Cadotte</a:t>
            </a:r>
          </a:p>
        </p:txBody>
      </p:sp>
      <p:pic>
        <p:nvPicPr>
          <p:cNvPr id="136" name="Shape 136"/>
          <p:cNvPicPr preferRelativeResize="0"/>
          <p:nvPr/>
        </p:nvPicPr>
        <p:blipFill rotWithShape="1">
          <a:blip r:embed="rId4">
            <a:alphaModFix/>
          </a:blip>
          <a:srcRect/>
          <a:stretch/>
        </p:blipFill>
        <p:spPr>
          <a:xfrm>
            <a:off x="7467600" y="3575050"/>
            <a:ext cx="1485899" cy="1247774"/>
          </a:xfrm>
          <a:prstGeom prst="rect">
            <a:avLst/>
          </a:prstGeom>
          <a:noFill/>
          <a:ln>
            <a:noFill/>
          </a:ln>
        </p:spPr>
      </p:pic>
      <p:pic>
        <p:nvPicPr>
          <p:cNvPr id="137" name="Shape 137"/>
          <p:cNvPicPr preferRelativeResize="0"/>
          <p:nvPr/>
        </p:nvPicPr>
        <p:blipFill rotWithShape="1">
          <a:blip r:embed="rId5">
            <a:alphaModFix/>
          </a:blip>
          <a:srcRect/>
          <a:stretch/>
        </p:blipFill>
        <p:spPr>
          <a:xfrm>
            <a:off x="3055936" y="3441700"/>
            <a:ext cx="4449761" cy="2762250"/>
          </a:xfrm>
          <a:prstGeom prst="rect">
            <a:avLst/>
          </a:prstGeom>
          <a:noFill/>
          <a:ln>
            <a:no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267</Words>
  <Application>Microsoft Office PowerPoint</Application>
  <PresentationFormat>On-screen Show (4:3)</PresentationFormat>
  <Paragraphs>33</Paragraphs>
  <Slides>6</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1_Office Theme</vt:lpstr>
      <vt:lpstr>2_Office Theme</vt:lpstr>
      <vt:lpstr>Office Theme</vt:lpstr>
      <vt:lpstr>The Skills Assessment</vt:lpstr>
      <vt:lpstr>Smart Business People  Know Their Numbers</vt:lpstr>
      <vt:lpstr>The Skills Assessment</vt:lpstr>
      <vt:lpstr>Question Focus</vt:lpstr>
      <vt:lpstr>Hints for Success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Skills Assessment</dc:title>
  <dc:creator>ilene ringler</dc:creator>
  <cp:lastModifiedBy>Chris Osadczuk</cp:lastModifiedBy>
  <cp:revision>1</cp:revision>
  <dcterms:modified xsi:type="dcterms:W3CDTF">2021-12-07T15:39:25Z</dcterms:modified>
</cp:coreProperties>
</file>