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2" r:id="rId6"/>
    <p:sldId id="263" r:id="rId7"/>
    <p:sldId id="264" r:id="rId8"/>
    <p:sldId id="265" r:id="rId9"/>
    <p:sldId id="266" r:id="rId10"/>
    <p:sldId id="267" r:id="rId11"/>
    <p:sldId id="268" r:id="rId12"/>
    <p:sldId id="269" r:id="rId13"/>
    <p:sldId id="270" r:id="rId14"/>
    <p:sldId id="271" r:id="rId15"/>
    <p:sldId id="273"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94660"/>
  </p:normalViewPr>
  <p:slideViewPr>
    <p:cSldViewPr snapToGrid="0">
      <p:cViewPr varScale="1">
        <p:scale>
          <a:sx n="69" d="100"/>
          <a:sy n="69" d="100"/>
        </p:scale>
        <p:origin x="492"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9689F-1CF1-4E2D-AE6C-D80A8E10A1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5E6DC3-F095-43F1-86BA-313585BBCF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FB7747-D453-47F9-9ED9-7A55ED095FE6}"/>
              </a:ext>
            </a:extLst>
          </p:cNvPr>
          <p:cNvSpPr>
            <a:spLocks noGrp="1"/>
          </p:cNvSpPr>
          <p:nvPr>
            <p:ph type="dt" sz="half" idx="10"/>
          </p:nvPr>
        </p:nvSpPr>
        <p:spPr/>
        <p:txBody>
          <a:bodyPr/>
          <a:lstStyle/>
          <a:p>
            <a:fld id="{897CCA1D-3D92-4388-A736-073B833E0933}" type="datetimeFigureOut">
              <a:rPr lang="en-US" smtClean="0"/>
              <a:t>8/1/2023</a:t>
            </a:fld>
            <a:endParaRPr lang="en-US"/>
          </a:p>
        </p:txBody>
      </p:sp>
      <p:sp>
        <p:nvSpPr>
          <p:cNvPr id="5" name="Footer Placeholder 4">
            <a:extLst>
              <a:ext uri="{FF2B5EF4-FFF2-40B4-BE49-F238E27FC236}">
                <a16:creationId xmlns:a16="http://schemas.microsoft.com/office/drawing/2014/main" id="{59F1355D-0EC7-4EEF-BC37-8DFAE5AB57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52C8BA-378F-4D84-B3F6-20017D7AF792}"/>
              </a:ext>
            </a:extLst>
          </p:cNvPr>
          <p:cNvSpPr>
            <a:spLocks noGrp="1"/>
          </p:cNvSpPr>
          <p:nvPr>
            <p:ph type="sldNum" sz="quarter" idx="12"/>
          </p:nvPr>
        </p:nvSpPr>
        <p:spPr/>
        <p:txBody>
          <a:bodyPr/>
          <a:lstStyle/>
          <a:p>
            <a:fld id="{7BF13B96-7A9F-4674-AC46-9EA2CD682FBF}" type="slidenum">
              <a:rPr lang="en-US" smtClean="0"/>
              <a:t>‹#›</a:t>
            </a:fld>
            <a:endParaRPr lang="en-US"/>
          </a:p>
        </p:txBody>
      </p:sp>
    </p:spTree>
    <p:extLst>
      <p:ext uri="{BB962C8B-B14F-4D97-AF65-F5344CB8AC3E}">
        <p14:creationId xmlns:p14="http://schemas.microsoft.com/office/powerpoint/2010/main" val="2570961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A8706-E2CD-496D-A8F5-17CEA90EDA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5378B9-337F-4791-B8D4-5423FCC786A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8E8AF9-B12D-43A2-9313-2D1F49F46ADA}"/>
              </a:ext>
            </a:extLst>
          </p:cNvPr>
          <p:cNvSpPr>
            <a:spLocks noGrp="1"/>
          </p:cNvSpPr>
          <p:nvPr>
            <p:ph type="dt" sz="half" idx="10"/>
          </p:nvPr>
        </p:nvSpPr>
        <p:spPr/>
        <p:txBody>
          <a:bodyPr/>
          <a:lstStyle/>
          <a:p>
            <a:fld id="{897CCA1D-3D92-4388-A736-073B833E0933}" type="datetimeFigureOut">
              <a:rPr lang="en-US" smtClean="0"/>
              <a:t>8/1/2023</a:t>
            </a:fld>
            <a:endParaRPr lang="en-US"/>
          </a:p>
        </p:txBody>
      </p:sp>
      <p:sp>
        <p:nvSpPr>
          <p:cNvPr id="5" name="Footer Placeholder 4">
            <a:extLst>
              <a:ext uri="{FF2B5EF4-FFF2-40B4-BE49-F238E27FC236}">
                <a16:creationId xmlns:a16="http://schemas.microsoft.com/office/drawing/2014/main" id="{8291FCC8-C3D1-4780-9B51-6398C1AB21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18FE47-0B44-42CD-AF14-D9FD50691843}"/>
              </a:ext>
            </a:extLst>
          </p:cNvPr>
          <p:cNvSpPr>
            <a:spLocks noGrp="1"/>
          </p:cNvSpPr>
          <p:nvPr>
            <p:ph type="sldNum" sz="quarter" idx="12"/>
          </p:nvPr>
        </p:nvSpPr>
        <p:spPr/>
        <p:txBody>
          <a:bodyPr/>
          <a:lstStyle/>
          <a:p>
            <a:fld id="{7BF13B96-7A9F-4674-AC46-9EA2CD682FBF}" type="slidenum">
              <a:rPr lang="en-US" smtClean="0"/>
              <a:t>‹#›</a:t>
            </a:fld>
            <a:endParaRPr lang="en-US"/>
          </a:p>
        </p:txBody>
      </p:sp>
    </p:spTree>
    <p:extLst>
      <p:ext uri="{BB962C8B-B14F-4D97-AF65-F5344CB8AC3E}">
        <p14:creationId xmlns:p14="http://schemas.microsoft.com/office/powerpoint/2010/main" val="2505335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31E6C-F3A1-48B6-836D-5F34089A96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875F248-F7F7-440E-97D2-C76B1F65F6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4969A26-A4BF-4FBB-9975-82412A6FF7DB}"/>
              </a:ext>
            </a:extLst>
          </p:cNvPr>
          <p:cNvSpPr>
            <a:spLocks noGrp="1"/>
          </p:cNvSpPr>
          <p:nvPr>
            <p:ph type="dt" sz="half" idx="10"/>
          </p:nvPr>
        </p:nvSpPr>
        <p:spPr/>
        <p:txBody>
          <a:bodyPr/>
          <a:lstStyle/>
          <a:p>
            <a:fld id="{897CCA1D-3D92-4388-A736-073B833E0933}" type="datetimeFigureOut">
              <a:rPr lang="en-US" smtClean="0"/>
              <a:t>8/1/2023</a:t>
            </a:fld>
            <a:endParaRPr lang="en-US"/>
          </a:p>
        </p:txBody>
      </p:sp>
      <p:sp>
        <p:nvSpPr>
          <p:cNvPr id="5" name="Footer Placeholder 4">
            <a:extLst>
              <a:ext uri="{FF2B5EF4-FFF2-40B4-BE49-F238E27FC236}">
                <a16:creationId xmlns:a16="http://schemas.microsoft.com/office/drawing/2014/main" id="{C700D1CC-CCAE-4EB1-891D-CEF2710615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FCB0D4-79D0-4E69-8990-19DC8BC0CD56}"/>
              </a:ext>
            </a:extLst>
          </p:cNvPr>
          <p:cNvSpPr>
            <a:spLocks noGrp="1"/>
          </p:cNvSpPr>
          <p:nvPr>
            <p:ph type="sldNum" sz="quarter" idx="12"/>
          </p:nvPr>
        </p:nvSpPr>
        <p:spPr/>
        <p:txBody>
          <a:bodyPr/>
          <a:lstStyle/>
          <a:p>
            <a:fld id="{7BF13B96-7A9F-4674-AC46-9EA2CD682FBF}" type="slidenum">
              <a:rPr lang="en-US" smtClean="0"/>
              <a:t>‹#›</a:t>
            </a:fld>
            <a:endParaRPr lang="en-US"/>
          </a:p>
        </p:txBody>
      </p:sp>
    </p:spTree>
    <p:extLst>
      <p:ext uri="{BB962C8B-B14F-4D97-AF65-F5344CB8AC3E}">
        <p14:creationId xmlns:p14="http://schemas.microsoft.com/office/powerpoint/2010/main" val="258808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E0257-C0C7-4DF1-9AF1-57CE44E380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B6E115-DFCD-4D28-8C1D-3B0CFFAC515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CB72A8-4FCF-40E1-9CD9-DBC41D3C1ED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67E1BD-0F8B-4A7C-8993-59705D5DD6EA}"/>
              </a:ext>
            </a:extLst>
          </p:cNvPr>
          <p:cNvSpPr>
            <a:spLocks noGrp="1"/>
          </p:cNvSpPr>
          <p:nvPr>
            <p:ph type="dt" sz="half" idx="10"/>
          </p:nvPr>
        </p:nvSpPr>
        <p:spPr/>
        <p:txBody>
          <a:bodyPr/>
          <a:lstStyle/>
          <a:p>
            <a:fld id="{897CCA1D-3D92-4388-A736-073B833E0933}" type="datetimeFigureOut">
              <a:rPr lang="en-US" smtClean="0"/>
              <a:t>8/1/2023</a:t>
            </a:fld>
            <a:endParaRPr lang="en-US"/>
          </a:p>
        </p:txBody>
      </p:sp>
      <p:sp>
        <p:nvSpPr>
          <p:cNvPr id="6" name="Footer Placeholder 5">
            <a:extLst>
              <a:ext uri="{FF2B5EF4-FFF2-40B4-BE49-F238E27FC236}">
                <a16:creationId xmlns:a16="http://schemas.microsoft.com/office/drawing/2014/main" id="{CE6E2F2B-3DE5-4536-AC3C-52D3916EC7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EA59D4-425B-451D-891F-E890A5F72926}"/>
              </a:ext>
            </a:extLst>
          </p:cNvPr>
          <p:cNvSpPr>
            <a:spLocks noGrp="1"/>
          </p:cNvSpPr>
          <p:nvPr>
            <p:ph type="sldNum" sz="quarter" idx="12"/>
          </p:nvPr>
        </p:nvSpPr>
        <p:spPr/>
        <p:txBody>
          <a:bodyPr/>
          <a:lstStyle/>
          <a:p>
            <a:fld id="{7BF13B96-7A9F-4674-AC46-9EA2CD682FBF}" type="slidenum">
              <a:rPr lang="en-US" smtClean="0"/>
              <a:t>‹#›</a:t>
            </a:fld>
            <a:endParaRPr lang="en-US"/>
          </a:p>
        </p:txBody>
      </p:sp>
    </p:spTree>
    <p:extLst>
      <p:ext uri="{BB962C8B-B14F-4D97-AF65-F5344CB8AC3E}">
        <p14:creationId xmlns:p14="http://schemas.microsoft.com/office/powerpoint/2010/main" val="2642450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F035A-697E-463B-A8AA-9793F5DB320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2AD04D-4F95-4869-AE0E-46A9C0549E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63FA2F1-9632-4DEA-9BFB-65479FB37D2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394729-D57C-45EE-A0F0-8BA4BB94BD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E52434B-C106-4FF1-B21F-5E3148BA7EA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EFCDAC-2B08-4CA9-8535-6B217453CEB7}"/>
              </a:ext>
            </a:extLst>
          </p:cNvPr>
          <p:cNvSpPr>
            <a:spLocks noGrp="1"/>
          </p:cNvSpPr>
          <p:nvPr>
            <p:ph type="dt" sz="half" idx="10"/>
          </p:nvPr>
        </p:nvSpPr>
        <p:spPr/>
        <p:txBody>
          <a:bodyPr/>
          <a:lstStyle/>
          <a:p>
            <a:fld id="{897CCA1D-3D92-4388-A736-073B833E0933}" type="datetimeFigureOut">
              <a:rPr lang="en-US" smtClean="0"/>
              <a:t>8/1/2023</a:t>
            </a:fld>
            <a:endParaRPr lang="en-US"/>
          </a:p>
        </p:txBody>
      </p:sp>
      <p:sp>
        <p:nvSpPr>
          <p:cNvPr id="8" name="Footer Placeholder 7">
            <a:extLst>
              <a:ext uri="{FF2B5EF4-FFF2-40B4-BE49-F238E27FC236}">
                <a16:creationId xmlns:a16="http://schemas.microsoft.com/office/drawing/2014/main" id="{F29C4942-FB04-4074-802F-7A8DEBC5C5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303CF81-A65C-41B5-98AA-C6EB937C929A}"/>
              </a:ext>
            </a:extLst>
          </p:cNvPr>
          <p:cNvSpPr>
            <a:spLocks noGrp="1"/>
          </p:cNvSpPr>
          <p:nvPr>
            <p:ph type="sldNum" sz="quarter" idx="12"/>
          </p:nvPr>
        </p:nvSpPr>
        <p:spPr/>
        <p:txBody>
          <a:bodyPr/>
          <a:lstStyle/>
          <a:p>
            <a:fld id="{7BF13B96-7A9F-4674-AC46-9EA2CD682FBF}" type="slidenum">
              <a:rPr lang="en-US" smtClean="0"/>
              <a:t>‹#›</a:t>
            </a:fld>
            <a:endParaRPr lang="en-US"/>
          </a:p>
        </p:txBody>
      </p:sp>
    </p:spTree>
    <p:extLst>
      <p:ext uri="{BB962C8B-B14F-4D97-AF65-F5344CB8AC3E}">
        <p14:creationId xmlns:p14="http://schemas.microsoft.com/office/powerpoint/2010/main" val="3578686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037B4-E6C9-434D-A29B-0A79DF9C2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F61F98-6322-4B96-917F-A01C1C4B1F65}"/>
              </a:ext>
            </a:extLst>
          </p:cNvPr>
          <p:cNvSpPr>
            <a:spLocks noGrp="1"/>
          </p:cNvSpPr>
          <p:nvPr>
            <p:ph type="dt" sz="half" idx="10"/>
          </p:nvPr>
        </p:nvSpPr>
        <p:spPr/>
        <p:txBody>
          <a:bodyPr/>
          <a:lstStyle/>
          <a:p>
            <a:fld id="{897CCA1D-3D92-4388-A736-073B833E0933}" type="datetimeFigureOut">
              <a:rPr lang="en-US" smtClean="0"/>
              <a:t>8/1/2023</a:t>
            </a:fld>
            <a:endParaRPr lang="en-US"/>
          </a:p>
        </p:txBody>
      </p:sp>
      <p:sp>
        <p:nvSpPr>
          <p:cNvPr id="4" name="Footer Placeholder 3">
            <a:extLst>
              <a:ext uri="{FF2B5EF4-FFF2-40B4-BE49-F238E27FC236}">
                <a16:creationId xmlns:a16="http://schemas.microsoft.com/office/drawing/2014/main" id="{63BC8437-D83B-46D8-ABC8-916F7BA08C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062B99-0C97-4AF4-B075-5BD6676601D8}"/>
              </a:ext>
            </a:extLst>
          </p:cNvPr>
          <p:cNvSpPr>
            <a:spLocks noGrp="1"/>
          </p:cNvSpPr>
          <p:nvPr>
            <p:ph type="sldNum" sz="quarter" idx="12"/>
          </p:nvPr>
        </p:nvSpPr>
        <p:spPr/>
        <p:txBody>
          <a:bodyPr/>
          <a:lstStyle/>
          <a:p>
            <a:fld id="{7BF13B96-7A9F-4674-AC46-9EA2CD682FBF}" type="slidenum">
              <a:rPr lang="en-US" smtClean="0"/>
              <a:t>‹#›</a:t>
            </a:fld>
            <a:endParaRPr lang="en-US"/>
          </a:p>
        </p:txBody>
      </p:sp>
    </p:spTree>
    <p:extLst>
      <p:ext uri="{BB962C8B-B14F-4D97-AF65-F5344CB8AC3E}">
        <p14:creationId xmlns:p14="http://schemas.microsoft.com/office/powerpoint/2010/main" val="2209315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BE8D91-2A24-4A1C-9180-928A1C869C5E}"/>
              </a:ext>
            </a:extLst>
          </p:cNvPr>
          <p:cNvSpPr>
            <a:spLocks noGrp="1"/>
          </p:cNvSpPr>
          <p:nvPr>
            <p:ph type="dt" sz="half" idx="10"/>
          </p:nvPr>
        </p:nvSpPr>
        <p:spPr/>
        <p:txBody>
          <a:bodyPr/>
          <a:lstStyle/>
          <a:p>
            <a:fld id="{897CCA1D-3D92-4388-A736-073B833E0933}" type="datetimeFigureOut">
              <a:rPr lang="en-US" smtClean="0"/>
              <a:t>8/1/2023</a:t>
            </a:fld>
            <a:endParaRPr lang="en-US"/>
          </a:p>
        </p:txBody>
      </p:sp>
      <p:sp>
        <p:nvSpPr>
          <p:cNvPr id="3" name="Footer Placeholder 2">
            <a:extLst>
              <a:ext uri="{FF2B5EF4-FFF2-40B4-BE49-F238E27FC236}">
                <a16:creationId xmlns:a16="http://schemas.microsoft.com/office/drawing/2014/main" id="{84463F40-BDBC-4F7B-9F80-6F92A6A9039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3B01738-9F49-4DCC-ABAF-73E4EC42D82A}"/>
              </a:ext>
            </a:extLst>
          </p:cNvPr>
          <p:cNvSpPr>
            <a:spLocks noGrp="1"/>
          </p:cNvSpPr>
          <p:nvPr>
            <p:ph type="sldNum" sz="quarter" idx="12"/>
          </p:nvPr>
        </p:nvSpPr>
        <p:spPr/>
        <p:txBody>
          <a:bodyPr/>
          <a:lstStyle/>
          <a:p>
            <a:fld id="{7BF13B96-7A9F-4674-AC46-9EA2CD682FBF}" type="slidenum">
              <a:rPr lang="en-US" smtClean="0"/>
              <a:t>‹#›</a:t>
            </a:fld>
            <a:endParaRPr lang="en-US"/>
          </a:p>
        </p:txBody>
      </p:sp>
    </p:spTree>
    <p:extLst>
      <p:ext uri="{BB962C8B-B14F-4D97-AF65-F5344CB8AC3E}">
        <p14:creationId xmlns:p14="http://schemas.microsoft.com/office/powerpoint/2010/main" val="3053578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D21C0-DEC7-4B54-BA3A-4917D2CA75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DDF8AA-C896-456C-8434-F2D439AC30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7F21C2-2AF4-4803-935D-49EEAC1626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7AF395B-A4AF-4489-958C-0626EC1B824A}"/>
              </a:ext>
            </a:extLst>
          </p:cNvPr>
          <p:cNvSpPr>
            <a:spLocks noGrp="1"/>
          </p:cNvSpPr>
          <p:nvPr>
            <p:ph type="dt" sz="half" idx="10"/>
          </p:nvPr>
        </p:nvSpPr>
        <p:spPr/>
        <p:txBody>
          <a:bodyPr/>
          <a:lstStyle/>
          <a:p>
            <a:fld id="{897CCA1D-3D92-4388-A736-073B833E0933}" type="datetimeFigureOut">
              <a:rPr lang="en-US" smtClean="0"/>
              <a:t>8/1/2023</a:t>
            </a:fld>
            <a:endParaRPr lang="en-US"/>
          </a:p>
        </p:txBody>
      </p:sp>
      <p:sp>
        <p:nvSpPr>
          <p:cNvPr id="6" name="Footer Placeholder 5">
            <a:extLst>
              <a:ext uri="{FF2B5EF4-FFF2-40B4-BE49-F238E27FC236}">
                <a16:creationId xmlns:a16="http://schemas.microsoft.com/office/drawing/2014/main" id="{112C78EA-26D3-4E25-AE10-593D8179C6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2F8E41-97A2-4822-9025-1E8F0C9403B8}"/>
              </a:ext>
            </a:extLst>
          </p:cNvPr>
          <p:cNvSpPr>
            <a:spLocks noGrp="1"/>
          </p:cNvSpPr>
          <p:nvPr>
            <p:ph type="sldNum" sz="quarter" idx="12"/>
          </p:nvPr>
        </p:nvSpPr>
        <p:spPr/>
        <p:txBody>
          <a:bodyPr/>
          <a:lstStyle/>
          <a:p>
            <a:fld id="{7BF13B96-7A9F-4674-AC46-9EA2CD682FBF}" type="slidenum">
              <a:rPr lang="en-US" smtClean="0"/>
              <a:t>‹#›</a:t>
            </a:fld>
            <a:endParaRPr lang="en-US"/>
          </a:p>
        </p:txBody>
      </p:sp>
    </p:spTree>
    <p:extLst>
      <p:ext uri="{BB962C8B-B14F-4D97-AF65-F5344CB8AC3E}">
        <p14:creationId xmlns:p14="http://schemas.microsoft.com/office/powerpoint/2010/main" val="312871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3AF32-9A19-4CB7-BF96-6D14B87538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2B8FFC3-CCE7-4F37-A5A1-9E2C3C9CE3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F75C16-FEAF-4026-BC88-2582A16A65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3DD7F25-100A-4370-9DF5-DF6E7E40A009}"/>
              </a:ext>
            </a:extLst>
          </p:cNvPr>
          <p:cNvSpPr>
            <a:spLocks noGrp="1"/>
          </p:cNvSpPr>
          <p:nvPr>
            <p:ph type="dt" sz="half" idx="10"/>
          </p:nvPr>
        </p:nvSpPr>
        <p:spPr/>
        <p:txBody>
          <a:bodyPr/>
          <a:lstStyle/>
          <a:p>
            <a:fld id="{897CCA1D-3D92-4388-A736-073B833E0933}" type="datetimeFigureOut">
              <a:rPr lang="en-US" smtClean="0"/>
              <a:t>8/1/2023</a:t>
            </a:fld>
            <a:endParaRPr lang="en-US"/>
          </a:p>
        </p:txBody>
      </p:sp>
      <p:sp>
        <p:nvSpPr>
          <p:cNvPr id="6" name="Footer Placeholder 5">
            <a:extLst>
              <a:ext uri="{FF2B5EF4-FFF2-40B4-BE49-F238E27FC236}">
                <a16:creationId xmlns:a16="http://schemas.microsoft.com/office/drawing/2014/main" id="{EB4D1B68-F4EB-41FE-8E2F-9A7AAAD2A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7006AB-C07D-4B66-95D8-6EFEBBE72BCD}"/>
              </a:ext>
            </a:extLst>
          </p:cNvPr>
          <p:cNvSpPr>
            <a:spLocks noGrp="1"/>
          </p:cNvSpPr>
          <p:nvPr>
            <p:ph type="sldNum" sz="quarter" idx="12"/>
          </p:nvPr>
        </p:nvSpPr>
        <p:spPr/>
        <p:txBody>
          <a:bodyPr/>
          <a:lstStyle/>
          <a:p>
            <a:fld id="{7BF13B96-7A9F-4674-AC46-9EA2CD682FBF}" type="slidenum">
              <a:rPr lang="en-US" smtClean="0"/>
              <a:t>‹#›</a:t>
            </a:fld>
            <a:endParaRPr lang="en-US"/>
          </a:p>
        </p:txBody>
      </p:sp>
    </p:spTree>
    <p:extLst>
      <p:ext uri="{BB962C8B-B14F-4D97-AF65-F5344CB8AC3E}">
        <p14:creationId xmlns:p14="http://schemas.microsoft.com/office/powerpoint/2010/main" val="3554958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D52FF-CDC7-46E1-91FD-9AE72F3869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448459-CD43-46DD-BA99-FCABCB808B9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4529A5-9881-4661-9A7E-C6D50C283950}"/>
              </a:ext>
            </a:extLst>
          </p:cNvPr>
          <p:cNvSpPr>
            <a:spLocks noGrp="1"/>
          </p:cNvSpPr>
          <p:nvPr>
            <p:ph type="dt" sz="half" idx="10"/>
          </p:nvPr>
        </p:nvSpPr>
        <p:spPr/>
        <p:txBody>
          <a:bodyPr/>
          <a:lstStyle/>
          <a:p>
            <a:fld id="{897CCA1D-3D92-4388-A736-073B833E0933}" type="datetimeFigureOut">
              <a:rPr lang="en-US" smtClean="0"/>
              <a:t>8/1/2023</a:t>
            </a:fld>
            <a:endParaRPr lang="en-US"/>
          </a:p>
        </p:txBody>
      </p:sp>
      <p:sp>
        <p:nvSpPr>
          <p:cNvPr id="5" name="Footer Placeholder 4">
            <a:extLst>
              <a:ext uri="{FF2B5EF4-FFF2-40B4-BE49-F238E27FC236}">
                <a16:creationId xmlns:a16="http://schemas.microsoft.com/office/drawing/2014/main" id="{1A2653E3-FAFC-4D3A-AFE4-B8E78223B4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48ADC8-8FF2-4618-A64D-055CAA3256C0}"/>
              </a:ext>
            </a:extLst>
          </p:cNvPr>
          <p:cNvSpPr>
            <a:spLocks noGrp="1"/>
          </p:cNvSpPr>
          <p:nvPr>
            <p:ph type="sldNum" sz="quarter" idx="12"/>
          </p:nvPr>
        </p:nvSpPr>
        <p:spPr/>
        <p:txBody>
          <a:bodyPr/>
          <a:lstStyle/>
          <a:p>
            <a:fld id="{7BF13B96-7A9F-4674-AC46-9EA2CD682FBF}" type="slidenum">
              <a:rPr lang="en-US" smtClean="0"/>
              <a:t>‹#›</a:t>
            </a:fld>
            <a:endParaRPr lang="en-US"/>
          </a:p>
        </p:txBody>
      </p:sp>
    </p:spTree>
    <p:extLst>
      <p:ext uri="{BB962C8B-B14F-4D97-AF65-F5344CB8AC3E}">
        <p14:creationId xmlns:p14="http://schemas.microsoft.com/office/powerpoint/2010/main" val="1933437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6C44E9-65A3-4E4C-80BA-EAB9046B2A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CD4760-EBB8-4EDB-9A2B-E625141F0DE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68EEFF-E891-4D87-9FC4-0A13342678DA}"/>
              </a:ext>
            </a:extLst>
          </p:cNvPr>
          <p:cNvSpPr>
            <a:spLocks noGrp="1"/>
          </p:cNvSpPr>
          <p:nvPr>
            <p:ph type="dt" sz="half" idx="10"/>
          </p:nvPr>
        </p:nvSpPr>
        <p:spPr/>
        <p:txBody>
          <a:bodyPr/>
          <a:lstStyle/>
          <a:p>
            <a:fld id="{897CCA1D-3D92-4388-A736-073B833E0933}" type="datetimeFigureOut">
              <a:rPr lang="en-US" smtClean="0"/>
              <a:t>8/1/2023</a:t>
            </a:fld>
            <a:endParaRPr lang="en-US"/>
          </a:p>
        </p:txBody>
      </p:sp>
      <p:sp>
        <p:nvSpPr>
          <p:cNvPr id="5" name="Footer Placeholder 4">
            <a:extLst>
              <a:ext uri="{FF2B5EF4-FFF2-40B4-BE49-F238E27FC236}">
                <a16:creationId xmlns:a16="http://schemas.microsoft.com/office/drawing/2014/main" id="{0FCA8D38-39FB-41D1-BFF0-1DAB43310D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16D2A1-41FB-4D60-AE59-29FB947DB189}"/>
              </a:ext>
            </a:extLst>
          </p:cNvPr>
          <p:cNvSpPr>
            <a:spLocks noGrp="1"/>
          </p:cNvSpPr>
          <p:nvPr>
            <p:ph type="sldNum" sz="quarter" idx="12"/>
          </p:nvPr>
        </p:nvSpPr>
        <p:spPr/>
        <p:txBody>
          <a:bodyPr/>
          <a:lstStyle/>
          <a:p>
            <a:fld id="{7BF13B96-7A9F-4674-AC46-9EA2CD682FBF}" type="slidenum">
              <a:rPr lang="en-US" smtClean="0"/>
              <a:t>‹#›</a:t>
            </a:fld>
            <a:endParaRPr lang="en-US"/>
          </a:p>
        </p:txBody>
      </p:sp>
    </p:spTree>
    <p:extLst>
      <p:ext uri="{BB962C8B-B14F-4D97-AF65-F5344CB8AC3E}">
        <p14:creationId xmlns:p14="http://schemas.microsoft.com/office/powerpoint/2010/main" val="2478324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8943DB-E0EC-449B-8581-C72E80863A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00D0CF-BAAB-44AC-8744-76E4AC709C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9F0B3F-8EB7-4D48-AB7B-EF639173A4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7CCA1D-3D92-4388-A736-073B833E0933}" type="datetimeFigureOut">
              <a:rPr lang="en-US" smtClean="0"/>
              <a:t>8/1/2023</a:t>
            </a:fld>
            <a:endParaRPr lang="en-US"/>
          </a:p>
        </p:txBody>
      </p:sp>
      <p:sp>
        <p:nvSpPr>
          <p:cNvPr id="5" name="Footer Placeholder 4">
            <a:extLst>
              <a:ext uri="{FF2B5EF4-FFF2-40B4-BE49-F238E27FC236}">
                <a16:creationId xmlns:a16="http://schemas.microsoft.com/office/drawing/2014/main" id="{3DCB65D4-C68B-4B95-90EF-AEAF673E06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9BDF8F-1993-4509-80E9-A43095F2C8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F13B96-7A9F-4674-AC46-9EA2CD682FBF}" type="slidenum">
              <a:rPr lang="en-US" smtClean="0"/>
              <a:t>‹#›</a:t>
            </a:fld>
            <a:endParaRPr lang="en-US"/>
          </a:p>
        </p:txBody>
      </p:sp>
    </p:spTree>
    <p:extLst>
      <p:ext uri="{BB962C8B-B14F-4D97-AF65-F5344CB8AC3E}">
        <p14:creationId xmlns:p14="http://schemas.microsoft.com/office/powerpoint/2010/main" val="8458465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hyperlink" Target="https://www.freestock.com/free-photos/business-man-headset-isolated-white-background-49665919" TargetMode="Externa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hyperlink" Target="https://www.freestock.com/free-photos/business-man-headset-isolated-white-background-49665919" TargetMode="Externa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3591-43EF-4B4D-B7F1-A666DA659327}"/>
              </a:ext>
            </a:extLst>
          </p:cNvPr>
          <p:cNvSpPr>
            <a:spLocks noGrp="1"/>
          </p:cNvSpPr>
          <p:nvPr>
            <p:ph type="ctrTitle"/>
          </p:nvPr>
        </p:nvSpPr>
        <p:spPr>
          <a:xfrm>
            <a:off x="1524000" y="1122363"/>
            <a:ext cx="9144000" cy="927818"/>
          </a:xfrm>
          <a:solidFill>
            <a:schemeClr val="accent2"/>
          </a:solidFill>
          <a:ln w="57150">
            <a:solidFill>
              <a:schemeClr val="tx1"/>
            </a:solidFill>
          </a:ln>
        </p:spPr>
        <p:txBody>
          <a:bodyPr>
            <a:normAutofit/>
          </a:bodyPr>
          <a:lstStyle/>
          <a:p>
            <a:r>
              <a:rPr lang="en-US" sz="4800" dirty="0"/>
              <a:t>Unit 9 Assignment</a:t>
            </a:r>
          </a:p>
        </p:txBody>
      </p:sp>
    </p:spTree>
    <p:extLst>
      <p:ext uri="{BB962C8B-B14F-4D97-AF65-F5344CB8AC3E}">
        <p14:creationId xmlns:p14="http://schemas.microsoft.com/office/powerpoint/2010/main" val="759326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A6530-1ABF-4B62-B2FB-390921514F4A}"/>
              </a:ext>
            </a:extLst>
          </p:cNvPr>
          <p:cNvSpPr>
            <a:spLocks noGrp="1"/>
          </p:cNvSpPr>
          <p:nvPr>
            <p:ph type="title"/>
          </p:nvPr>
        </p:nvSpPr>
        <p:spPr>
          <a:xfrm>
            <a:off x="838200" y="365125"/>
            <a:ext cx="10515600" cy="549275"/>
          </a:xfrm>
          <a:solidFill>
            <a:schemeClr val="accent2"/>
          </a:solidFill>
          <a:ln w="57150">
            <a:solidFill>
              <a:schemeClr val="tx1"/>
            </a:solidFill>
          </a:ln>
        </p:spPr>
        <p:txBody>
          <a:bodyPr>
            <a:normAutofit fontScale="90000"/>
          </a:bodyPr>
          <a:lstStyle/>
          <a:p>
            <a:r>
              <a:rPr lang="en-US" dirty="0"/>
              <a:t>Unit 9 Assignment: Introduction</a:t>
            </a:r>
          </a:p>
        </p:txBody>
      </p:sp>
      <p:sp>
        <p:nvSpPr>
          <p:cNvPr id="3" name="Content Placeholder 2">
            <a:extLst>
              <a:ext uri="{FF2B5EF4-FFF2-40B4-BE49-F238E27FC236}">
                <a16:creationId xmlns:a16="http://schemas.microsoft.com/office/drawing/2014/main" id="{980854AA-29F5-48B9-8337-03281C0B119C}"/>
              </a:ext>
            </a:extLst>
          </p:cNvPr>
          <p:cNvSpPr>
            <a:spLocks noGrp="1"/>
          </p:cNvSpPr>
          <p:nvPr>
            <p:ph idx="1"/>
          </p:nvPr>
        </p:nvSpPr>
        <p:spPr>
          <a:xfrm>
            <a:off x="838200" y="914400"/>
            <a:ext cx="10515600" cy="4351338"/>
          </a:xfrm>
          <a:ln w="73025">
            <a:solidFill>
              <a:schemeClr val="tx1"/>
            </a:solidFill>
          </a:ln>
        </p:spPr>
        <p:txBody>
          <a:bodyPr/>
          <a:lstStyle/>
          <a:p>
            <a:pPr marL="0" indent="0">
              <a:buNone/>
            </a:pPr>
            <a:r>
              <a:rPr lang="en-US" dirty="0">
                <a:latin typeface="Arial" panose="020B0604020202020204" pitchFamily="34" charset="0"/>
                <a:cs typeface="Arial" panose="020B0604020202020204" pitchFamily="34" charset="0"/>
              </a:rPr>
              <a:t>A new company called Business Executive has been in business just one year with miraculous success. Their newest product, a laptop bag that has built in legs and allows the business person to simply unzip the bag and fold down the legs obviously needs some changes. Customer Service has been inundated in the last 48 hours since the launch of  the new product (Product No.7) on their website. There were presales allowed for priority customers with promised arrival of their new laptop bag and stand on the day of launch in New York. </a:t>
            </a:r>
          </a:p>
          <a:p>
            <a:endParaRPr lang="en-US" dirty="0"/>
          </a:p>
        </p:txBody>
      </p:sp>
    </p:spTree>
    <p:extLst>
      <p:ext uri="{BB962C8B-B14F-4D97-AF65-F5344CB8AC3E}">
        <p14:creationId xmlns:p14="http://schemas.microsoft.com/office/powerpoint/2010/main" val="2697009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A6530-1ABF-4B62-B2FB-390921514F4A}"/>
              </a:ext>
            </a:extLst>
          </p:cNvPr>
          <p:cNvSpPr>
            <a:spLocks noGrp="1"/>
          </p:cNvSpPr>
          <p:nvPr>
            <p:ph type="title"/>
          </p:nvPr>
        </p:nvSpPr>
        <p:spPr>
          <a:xfrm>
            <a:off x="838200" y="365125"/>
            <a:ext cx="10515600" cy="549275"/>
          </a:xfrm>
          <a:solidFill>
            <a:schemeClr val="accent2"/>
          </a:solidFill>
          <a:ln w="57150">
            <a:solidFill>
              <a:schemeClr val="tx1"/>
            </a:solidFill>
          </a:ln>
        </p:spPr>
        <p:txBody>
          <a:bodyPr>
            <a:normAutofit fontScale="90000"/>
          </a:bodyPr>
          <a:lstStyle/>
          <a:p>
            <a:r>
              <a:rPr lang="en-US" dirty="0"/>
              <a:t>Unit 9 Metrics</a:t>
            </a:r>
          </a:p>
        </p:txBody>
      </p:sp>
      <p:sp>
        <p:nvSpPr>
          <p:cNvPr id="3" name="Content Placeholder 2">
            <a:extLst>
              <a:ext uri="{FF2B5EF4-FFF2-40B4-BE49-F238E27FC236}">
                <a16:creationId xmlns:a16="http://schemas.microsoft.com/office/drawing/2014/main" id="{980854AA-29F5-48B9-8337-03281C0B119C}"/>
              </a:ext>
            </a:extLst>
          </p:cNvPr>
          <p:cNvSpPr>
            <a:spLocks noGrp="1"/>
          </p:cNvSpPr>
          <p:nvPr>
            <p:ph idx="1"/>
          </p:nvPr>
        </p:nvSpPr>
        <p:spPr>
          <a:xfrm>
            <a:off x="838200" y="914400"/>
            <a:ext cx="10515600" cy="4351338"/>
          </a:xfrm>
          <a:ln w="73025">
            <a:solidFill>
              <a:schemeClr val="tx1"/>
            </a:solidFill>
          </a:ln>
        </p:spPr>
        <p:txBody>
          <a:bodyPr/>
          <a:lstStyle/>
          <a:p>
            <a:pPr marL="0" indent="0">
              <a:buNone/>
            </a:pPr>
            <a:r>
              <a:rPr lang="en-US" dirty="0">
                <a:latin typeface="Arial" panose="020B0604020202020204" pitchFamily="34" charset="0"/>
                <a:cs typeface="Arial" panose="020B0604020202020204" pitchFamily="34" charset="0"/>
              </a:rPr>
              <a:t>The metrics started populating from the Eastern time zone and rolled out across the world with just a 10-15 minute delay. This company has stores in various major airports throughout the world and a website. Their call centers are located in Los Angeles, CA, Des Moines, IA, Albany, NY, and outside the United States in: the United Kingdom, Spain, Brazil, Cost Rica, France, Germany, India, Hong Kong, and South Africa. </a:t>
            </a:r>
          </a:p>
          <a:p>
            <a:pPr marL="0" indent="0">
              <a:buNone/>
            </a:pPr>
            <a:endParaRPr lang="en-US" dirty="0"/>
          </a:p>
        </p:txBody>
      </p:sp>
    </p:spTree>
    <p:extLst>
      <p:ext uri="{BB962C8B-B14F-4D97-AF65-F5344CB8AC3E}">
        <p14:creationId xmlns:p14="http://schemas.microsoft.com/office/powerpoint/2010/main" val="1568436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A6530-1ABF-4B62-B2FB-390921514F4A}"/>
              </a:ext>
            </a:extLst>
          </p:cNvPr>
          <p:cNvSpPr>
            <a:spLocks noGrp="1"/>
          </p:cNvSpPr>
          <p:nvPr>
            <p:ph type="title"/>
          </p:nvPr>
        </p:nvSpPr>
        <p:spPr>
          <a:xfrm>
            <a:off x="838200" y="365125"/>
            <a:ext cx="10515600" cy="549275"/>
          </a:xfrm>
          <a:solidFill>
            <a:schemeClr val="accent2"/>
          </a:solidFill>
          <a:ln w="57150">
            <a:solidFill>
              <a:schemeClr val="tx1"/>
            </a:solidFill>
          </a:ln>
        </p:spPr>
        <p:txBody>
          <a:bodyPr>
            <a:normAutofit fontScale="90000"/>
          </a:bodyPr>
          <a:lstStyle/>
          <a:p>
            <a:r>
              <a:rPr lang="en-US" dirty="0"/>
              <a:t>Unit 9 Instructions</a:t>
            </a:r>
          </a:p>
        </p:txBody>
      </p:sp>
      <p:sp>
        <p:nvSpPr>
          <p:cNvPr id="3" name="Content Placeholder 2">
            <a:extLst>
              <a:ext uri="{FF2B5EF4-FFF2-40B4-BE49-F238E27FC236}">
                <a16:creationId xmlns:a16="http://schemas.microsoft.com/office/drawing/2014/main" id="{980854AA-29F5-48B9-8337-03281C0B119C}"/>
              </a:ext>
            </a:extLst>
          </p:cNvPr>
          <p:cNvSpPr>
            <a:spLocks noGrp="1"/>
          </p:cNvSpPr>
          <p:nvPr>
            <p:ph idx="1"/>
          </p:nvPr>
        </p:nvSpPr>
        <p:spPr>
          <a:xfrm>
            <a:off x="838200" y="914400"/>
            <a:ext cx="10515600" cy="4351338"/>
          </a:xfrm>
          <a:ln w="73025">
            <a:solidFill>
              <a:schemeClr val="tx1"/>
            </a:solidFill>
          </a:ln>
        </p:spPr>
        <p:txBody>
          <a:bodyPr/>
          <a:lstStyle/>
          <a:p>
            <a:pPr marL="0" indent="0">
              <a:buNone/>
            </a:pPr>
            <a:r>
              <a:rPr lang="en-US" dirty="0">
                <a:latin typeface="Arial" panose="020B0604020202020204" pitchFamily="34" charset="0"/>
                <a:cs typeface="Arial" panose="020B0604020202020204" pitchFamily="34" charset="0"/>
              </a:rPr>
              <a:t>Follow along in the comic book to see the results of this product launch from the customer service standpoint.</a:t>
            </a:r>
          </a:p>
          <a:p>
            <a:pPr marL="0" indent="0">
              <a:buNone/>
            </a:pPr>
            <a:r>
              <a:rPr lang="en-US" dirty="0">
                <a:latin typeface="Arial" panose="020B0604020202020204" pitchFamily="34" charset="0"/>
                <a:cs typeface="Arial" panose="020B0604020202020204" pitchFamily="34" charset="0"/>
              </a:rPr>
              <a:t>At the end of the scenario, decide how you would respond to the boss and colleagues in the PowerPoint presentation. You can use any of the time zone converters available on the Internet to see what the difference is in the time zones. Your responses should be a minimum of 80-90 words for each of the six checklist items.</a:t>
            </a:r>
          </a:p>
          <a:p>
            <a:pPr marL="0" indent="0">
              <a:buNone/>
            </a:pPr>
            <a:endParaRPr lang="en-US" dirty="0"/>
          </a:p>
        </p:txBody>
      </p:sp>
    </p:spTree>
    <p:extLst>
      <p:ext uri="{BB962C8B-B14F-4D97-AF65-F5344CB8AC3E}">
        <p14:creationId xmlns:p14="http://schemas.microsoft.com/office/powerpoint/2010/main" val="1480448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5Title textbox: Business person on her cell phone to the customer service team day 1:&#10;">
            <a:extLst>
              <a:ext uri="{FF2B5EF4-FFF2-40B4-BE49-F238E27FC236}">
                <a16:creationId xmlns:a16="http://schemas.microsoft.com/office/drawing/2014/main" id="{9585C31D-6D3F-4FA7-9ED5-4650E1EEBAFD}"/>
              </a:ext>
            </a:extLst>
          </p:cNvPr>
          <p:cNvSpPr>
            <a:spLocks noGrp="1"/>
          </p:cNvSpPr>
          <p:nvPr>
            <p:ph type="title"/>
          </p:nvPr>
        </p:nvSpPr>
        <p:spPr>
          <a:xfrm>
            <a:off x="536028" y="115615"/>
            <a:ext cx="11067392" cy="1575074"/>
          </a:xfrm>
          <a:solidFill>
            <a:schemeClr val="accent2"/>
          </a:solidFill>
          <a:ln w="73025">
            <a:solidFill>
              <a:schemeClr val="tx1"/>
            </a:solidFill>
          </a:ln>
        </p:spPr>
        <p:txBody>
          <a:bodyPr>
            <a:normAutofit fontScale="90000"/>
          </a:bodyPr>
          <a:lstStyle/>
          <a:p>
            <a:r>
              <a:rPr lang="en-US" dirty="0">
                <a:latin typeface="Arial" pitchFamily="34" charset="0"/>
                <a:cs typeface="Arial" pitchFamily="34" charset="0"/>
              </a:rPr>
              <a:t>Business person on her cell phone to the customer service team day 1:</a:t>
            </a:r>
            <a:br>
              <a:rPr lang="en-US" dirty="0">
                <a:latin typeface="Arial" pitchFamily="34" charset="0"/>
                <a:cs typeface="Arial" pitchFamily="34" charset="0"/>
              </a:rPr>
            </a:br>
            <a:endParaRPr lang="en-US" dirty="0"/>
          </a:p>
        </p:txBody>
      </p:sp>
      <p:pic>
        <p:nvPicPr>
          <p:cNvPr id="5" name="Content Placeholder 4" descr="Slide5: Image of Customer 1.">
            <a:extLst>
              <a:ext uri="{FF2B5EF4-FFF2-40B4-BE49-F238E27FC236}">
                <a16:creationId xmlns:a16="http://schemas.microsoft.com/office/drawing/2014/main" id="{65147487-1BDA-46A8-82E3-FD864C6390B8}"/>
              </a:ext>
            </a:extLst>
          </p:cNvPr>
          <p:cNvPicPr>
            <a:picLocks noGrp="1" noChangeAspect="1"/>
          </p:cNvPicPr>
          <p:nvPr>
            <p:ph sz="half" idx="1"/>
          </p:nvPr>
        </p:nvPicPr>
        <p:blipFill>
          <a:blip r:embed="rId2"/>
          <a:stretch>
            <a:fillRect/>
          </a:stretch>
        </p:blipFill>
        <p:spPr>
          <a:xfrm>
            <a:off x="588580" y="1754155"/>
            <a:ext cx="2511975" cy="4398789"/>
          </a:xfrm>
          <a:prstGeom prst="rect">
            <a:avLst/>
          </a:prstGeom>
          <a:ln w="38100">
            <a:solidFill>
              <a:schemeClr val="tx1"/>
            </a:solidFill>
          </a:ln>
        </p:spPr>
      </p:pic>
      <p:sp>
        <p:nvSpPr>
          <p:cNvPr id="6" name="TextBox 5" descr="Slide 5: Teztbox- Customer 1 speaking to the CSR #1 from NY at 12:05 p.m.">
            <a:extLst>
              <a:ext uri="{FF2B5EF4-FFF2-40B4-BE49-F238E27FC236}">
                <a16:creationId xmlns:a16="http://schemas.microsoft.com/office/drawing/2014/main" id="{917A288D-74A5-435C-AF15-DD6216B43CF5}"/>
              </a:ext>
            </a:extLst>
          </p:cNvPr>
          <p:cNvSpPr txBox="1"/>
          <p:nvPr/>
        </p:nvSpPr>
        <p:spPr>
          <a:xfrm>
            <a:off x="3100555" y="1754155"/>
            <a:ext cx="2740408" cy="4398789"/>
          </a:xfrm>
          <a:prstGeom prst="rect">
            <a:avLst/>
          </a:prstGeom>
          <a:noFill/>
          <a:ln w="60325">
            <a:solidFill>
              <a:schemeClr val="tx1"/>
            </a:solidFill>
          </a:ln>
        </p:spPr>
        <p:txBody>
          <a:bodyPr wrap="square" rtlCol="0">
            <a:noAutofit/>
          </a:bodyPr>
          <a:lstStyle/>
          <a:p>
            <a:r>
              <a:rPr lang="en-US" sz="2000" b="1" dirty="0">
                <a:latin typeface="Calibri" pitchFamily="34" charset="0"/>
              </a:rPr>
              <a:t>Customer #1</a:t>
            </a:r>
            <a:r>
              <a:rPr lang="en-US" sz="2000" dirty="0">
                <a:latin typeface="Calibri" pitchFamily="34" charset="0"/>
              </a:rPr>
              <a:t> from New York at 12: 05  p.m.: I want you to know we practically had an accident! We were on our way to a client when all of a sudden the laptop slid over to the driver’s side…What a fiasco! You’ve got to do something about this! </a:t>
            </a:r>
          </a:p>
          <a:p>
            <a:endParaRPr lang="en-US" sz="2000" dirty="0">
              <a:latin typeface="Calibri" pitchFamily="34" charset="0"/>
            </a:endParaRPr>
          </a:p>
          <a:p>
            <a:endParaRPr lang="en-US" sz="2000" dirty="0">
              <a:latin typeface="Calibri" pitchFamily="34" charset="0"/>
            </a:endParaRPr>
          </a:p>
          <a:p>
            <a:endParaRPr lang="en-US" sz="2000" dirty="0"/>
          </a:p>
        </p:txBody>
      </p:sp>
      <p:pic>
        <p:nvPicPr>
          <p:cNvPr id="7" name="Picture 6" descr="Slide 5: Textbox: Image of CSR#1 in Des Moines, Iowa. ">
            <a:extLst>
              <a:ext uri="{FF2B5EF4-FFF2-40B4-BE49-F238E27FC236}">
                <a16:creationId xmlns:a16="http://schemas.microsoft.com/office/drawing/2014/main" id="{A08BA39C-E7D4-43DB-A01D-06C2B5E406E2}"/>
              </a:ext>
            </a:extLst>
          </p:cNvPr>
          <p:cNvPicPr>
            <a:picLocks noChangeAspect="1"/>
          </p:cNvPicPr>
          <p:nvPr/>
        </p:nvPicPr>
        <p:blipFill>
          <a:blip r:embed="rId3"/>
          <a:stretch>
            <a:fillRect/>
          </a:stretch>
        </p:blipFill>
        <p:spPr>
          <a:xfrm>
            <a:off x="5840963" y="1754155"/>
            <a:ext cx="2554176" cy="4398789"/>
          </a:xfrm>
          <a:prstGeom prst="rect">
            <a:avLst/>
          </a:prstGeom>
          <a:ln w="57150">
            <a:solidFill>
              <a:schemeClr val="tx1"/>
            </a:solidFill>
          </a:ln>
        </p:spPr>
      </p:pic>
      <p:sp>
        <p:nvSpPr>
          <p:cNvPr id="4" name="Content Placeholder 3" descr="Slide 5: Textbox: CSR responding to Customer #1 who is in NY.">
            <a:extLst>
              <a:ext uri="{FF2B5EF4-FFF2-40B4-BE49-F238E27FC236}">
                <a16:creationId xmlns:a16="http://schemas.microsoft.com/office/drawing/2014/main" id="{EC60DD16-F528-491B-BBF5-DE0CC9E0F0D3}"/>
              </a:ext>
            </a:extLst>
          </p:cNvPr>
          <p:cNvSpPr>
            <a:spLocks noGrp="1"/>
          </p:cNvSpPr>
          <p:nvPr>
            <p:ph sz="half" idx="2"/>
          </p:nvPr>
        </p:nvSpPr>
        <p:spPr>
          <a:xfrm>
            <a:off x="8395139" y="1725799"/>
            <a:ext cx="3208281" cy="4427145"/>
          </a:xfrm>
          <a:ln w="60325">
            <a:solidFill>
              <a:schemeClr val="tx1"/>
            </a:solidFill>
          </a:ln>
        </p:spPr>
        <p:txBody>
          <a:bodyPr>
            <a:normAutofit/>
          </a:bodyPr>
          <a:lstStyle/>
          <a:p>
            <a:pPr marL="0" indent="0">
              <a:lnSpc>
                <a:spcPct val="100000"/>
              </a:lnSpc>
              <a:spcBef>
                <a:spcPts val="0"/>
              </a:spcBef>
              <a:buNone/>
            </a:pPr>
            <a:r>
              <a:rPr lang="en-US" sz="2000" b="1" dirty="0">
                <a:latin typeface="Calibri" pitchFamily="34" charset="0"/>
              </a:rPr>
              <a:t>CSR #1 </a:t>
            </a:r>
            <a:r>
              <a:rPr lang="en-US" sz="2000" dirty="0">
                <a:latin typeface="Calibri" pitchFamily="34" charset="0"/>
              </a:rPr>
              <a:t>in Des Moines, </a:t>
            </a:r>
          </a:p>
          <a:p>
            <a:pPr marL="0" indent="0">
              <a:lnSpc>
                <a:spcPct val="100000"/>
              </a:lnSpc>
              <a:spcBef>
                <a:spcPts val="0"/>
              </a:spcBef>
              <a:buNone/>
            </a:pPr>
            <a:r>
              <a:rPr lang="en-US" sz="2000" dirty="0">
                <a:latin typeface="Calibri" pitchFamily="34" charset="0"/>
              </a:rPr>
              <a:t>Iowa: Don’t worry we can refund your money… </a:t>
            </a:r>
          </a:p>
          <a:p>
            <a:pPr marL="0" indent="0">
              <a:lnSpc>
                <a:spcPct val="100000"/>
              </a:lnSpc>
              <a:spcBef>
                <a:spcPts val="0"/>
              </a:spcBef>
              <a:buNone/>
            </a:pPr>
            <a:r>
              <a:rPr lang="en-US" sz="2000" dirty="0">
                <a:latin typeface="Calibri" pitchFamily="34" charset="0"/>
              </a:rPr>
              <a:t>no worries…It must have been a glitch in that </a:t>
            </a:r>
          </a:p>
          <a:p>
            <a:pPr marL="0" indent="0">
              <a:lnSpc>
                <a:spcPct val="100000"/>
              </a:lnSpc>
              <a:spcBef>
                <a:spcPts val="0"/>
              </a:spcBef>
              <a:buNone/>
            </a:pPr>
            <a:r>
              <a:rPr lang="en-US" sz="2000" dirty="0">
                <a:latin typeface="Calibri" pitchFamily="34" charset="0"/>
              </a:rPr>
              <a:t>particular batch of product. </a:t>
            </a:r>
          </a:p>
          <a:p>
            <a:pPr marL="0" indent="0">
              <a:lnSpc>
                <a:spcPct val="100000"/>
              </a:lnSpc>
              <a:spcBef>
                <a:spcPts val="0"/>
              </a:spcBef>
              <a:buNone/>
            </a:pPr>
            <a:r>
              <a:rPr lang="en-US" sz="2000" dirty="0">
                <a:latin typeface="Calibri" pitchFamily="34" charset="0"/>
              </a:rPr>
              <a:t>We will send you back your money as a gift card </a:t>
            </a:r>
          </a:p>
          <a:p>
            <a:pPr marL="0" indent="0">
              <a:lnSpc>
                <a:spcPct val="100000"/>
              </a:lnSpc>
              <a:spcBef>
                <a:spcPts val="0"/>
              </a:spcBef>
              <a:buNone/>
            </a:pPr>
            <a:r>
              <a:rPr lang="en-US" sz="2000" dirty="0">
                <a:latin typeface="Calibri" pitchFamily="34" charset="0"/>
              </a:rPr>
              <a:t> for future purchases. Thanks for calling!</a:t>
            </a:r>
            <a:endParaRPr lang="en-US" sz="2000" dirty="0"/>
          </a:p>
        </p:txBody>
      </p:sp>
    </p:spTree>
    <p:extLst>
      <p:ext uri="{BB962C8B-B14F-4D97-AF65-F5344CB8AC3E}">
        <p14:creationId xmlns:p14="http://schemas.microsoft.com/office/powerpoint/2010/main" val="1488377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6: Title textbox: ">
            <a:extLst>
              <a:ext uri="{FF2B5EF4-FFF2-40B4-BE49-F238E27FC236}">
                <a16:creationId xmlns:a16="http://schemas.microsoft.com/office/drawing/2014/main" id="{9585C31D-6D3F-4FA7-9ED5-4650E1EEBAFD}"/>
              </a:ext>
            </a:extLst>
          </p:cNvPr>
          <p:cNvSpPr>
            <a:spLocks noGrp="1"/>
          </p:cNvSpPr>
          <p:nvPr>
            <p:ph type="title"/>
          </p:nvPr>
        </p:nvSpPr>
        <p:spPr>
          <a:xfrm>
            <a:off x="486105" y="115613"/>
            <a:ext cx="11067392" cy="1575074"/>
          </a:xfrm>
          <a:solidFill>
            <a:schemeClr val="accent2"/>
          </a:solidFill>
          <a:ln w="73025">
            <a:solidFill>
              <a:schemeClr val="tx1"/>
            </a:solidFill>
          </a:ln>
        </p:spPr>
        <p:txBody>
          <a:bodyPr>
            <a:normAutofit fontScale="90000"/>
          </a:bodyPr>
          <a:lstStyle/>
          <a:p>
            <a:r>
              <a:rPr lang="en-US" dirty="0">
                <a:solidFill>
                  <a:schemeClr val="tx1"/>
                </a:solidFill>
                <a:latin typeface="Arial" pitchFamily="34" charset="0"/>
                <a:cs typeface="Arial" pitchFamily="34" charset="0"/>
              </a:rPr>
              <a:t>2nd call to the customer service line within minutes of the first call to Customer Service.</a:t>
            </a:r>
            <a:br>
              <a:rPr lang="en-US" dirty="0">
                <a:solidFill>
                  <a:schemeClr val="tx1"/>
                </a:solidFill>
                <a:latin typeface="Arial" pitchFamily="34" charset="0"/>
                <a:cs typeface="Arial" pitchFamily="34" charset="0"/>
              </a:rPr>
            </a:br>
            <a:endParaRPr lang="en-US" dirty="0"/>
          </a:p>
        </p:txBody>
      </p:sp>
      <p:pic>
        <p:nvPicPr>
          <p:cNvPr id="8" name="Content Placeholder 7" descr="Slide 6: Image of Customer 2">
            <a:extLst>
              <a:ext uri="{FF2B5EF4-FFF2-40B4-BE49-F238E27FC236}">
                <a16:creationId xmlns:a16="http://schemas.microsoft.com/office/drawing/2014/main" id="{F29FB222-7B5B-4377-8E97-58D232CE5E0A}"/>
              </a:ext>
            </a:extLst>
          </p:cNvPr>
          <p:cNvPicPr>
            <a:picLocks noGrp="1" noChangeAspect="1"/>
          </p:cNvPicPr>
          <p:nvPr>
            <p:ph sz="half" idx="1"/>
          </p:nvPr>
        </p:nvPicPr>
        <p:blipFill>
          <a:blip r:embed="rId2"/>
          <a:stretch>
            <a:fillRect/>
          </a:stretch>
        </p:blipFill>
        <p:spPr>
          <a:xfrm>
            <a:off x="486105" y="1715097"/>
            <a:ext cx="2343809" cy="4450857"/>
          </a:xfrm>
          <a:prstGeom prst="rect">
            <a:avLst/>
          </a:prstGeom>
          <a:ln w="57150">
            <a:solidFill>
              <a:schemeClr val="tx1"/>
            </a:solidFill>
          </a:ln>
        </p:spPr>
      </p:pic>
      <p:sp>
        <p:nvSpPr>
          <p:cNvPr id="6" name="TextBox 5" descr="Slide 6: Textbox:  Customer 2 speaking to CSR #2 from Miami, FL. at 12:15 p.m.">
            <a:extLst>
              <a:ext uri="{FF2B5EF4-FFF2-40B4-BE49-F238E27FC236}">
                <a16:creationId xmlns:a16="http://schemas.microsoft.com/office/drawing/2014/main" id="{917A288D-74A5-435C-AF15-DD6216B43CF5}"/>
              </a:ext>
            </a:extLst>
          </p:cNvPr>
          <p:cNvSpPr txBox="1"/>
          <p:nvPr/>
        </p:nvSpPr>
        <p:spPr>
          <a:xfrm>
            <a:off x="2882457" y="1690687"/>
            <a:ext cx="3187270" cy="4524315"/>
          </a:xfrm>
          <a:prstGeom prst="rect">
            <a:avLst/>
          </a:prstGeom>
          <a:noFill/>
          <a:ln w="57150">
            <a:solidFill>
              <a:schemeClr val="tx1"/>
            </a:solidFill>
          </a:ln>
        </p:spPr>
        <p:txBody>
          <a:bodyPr wrap="square" rtlCol="0">
            <a:noAutofit/>
          </a:bodyPr>
          <a:lstStyle/>
          <a:p>
            <a:r>
              <a:rPr lang="en-US" sz="2400" b="1" dirty="0">
                <a:latin typeface="Calibri" pitchFamily="34" charset="0"/>
              </a:rPr>
              <a:t>Customer #2</a:t>
            </a:r>
            <a:r>
              <a:rPr lang="en-US" sz="2400" dirty="0">
                <a:latin typeface="Calibri" pitchFamily="34" charset="0"/>
              </a:rPr>
              <a:t> from </a:t>
            </a:r>
            <a:r>
              <a:rPr lang="en-US" sz="2000" dirty="0">
                <a:latin typeface="Calibri" pitchFamily="34" charset="0"/>
              </a:rPr>
              <a:t>Miami, FL  at 12:15 p.m.: </a:t>
            </a:r>
            <a:r>
              <a:rPr lang="en-US" sz="2400" dirty="0">
                <a:latin typeface="Calibri" pitchFamily="34" charset="0"/>
              </a:rPr>
              <a:t>Hi there, </a:t>
            </a:r>
          </a:p>
          <a:p>
            <a:r>
              <a:rPr lang="en-US" sz="2400" dirty="0">
                <a:latin typeface="Calibri" pitchFamily="34" charset="0"/>
              </a:rPr>
              <a:t>Business Executive, well I’m calling to tell you that this stand just is not good! I had it open and the laptop slid into the person’s lap who I was sitting next to on the plane… very                              embarrassing!</a:t>
            </a:r>
            <a:endParaRPr lang="en-US" sz="2400" dirty="0"/>
          </a:p>
        </p:txBody>
      </p:sp>
      <p:pic>
        <p:nvPicPr>
          <p:cNvPr id="9" name="Picture 8" descr="Slide 6: Black and white photo of CSR#2 speaking on the phone with customer #2.&#10;Slide #6: CSR #2 in Albany NY: &#10;">
            <a:extLst>
              <a:ext uri="{FF2B5EF4-FFF2-40B4-BE49-F238E27FC236}">
                <a16:creationId xmlns:a16="http://schemas.microsoft.com/office/drawing/2014/main" id="{31C7A161-23F3-455C-9C7E-29DBB0B1FBE0}"/>
              </a:ext>
            </a:extLst>
          </p:cNvPr>
          <p:cNvPicPr>
            <a:picLocks noChangeAspect="1"/>
          </p:cNvPicPr>
          <p:nvPr/>
        </p:nvPicPr>
        <p:blipFill>
          <a:blip r:embed="rId3"/>
          <a:stretch>
            <a:fillRect/>
          </a:stretch>
        </p:blipFill>
        <p:spPr>
          <a:xfrm>
            <a:off x="6069727" y="1638243"/>
            <a:ext cx="5533696" cy="4624011"/>
          </a:xfrm>
          <a:prstGeom prst="rect">
            <a:avLst/>
          </a:prstGeom>
        </p:spPr>
      </p:pic>
      <p:sp>
        <p:nvSpPr>
          <p:cNvPr id="11" name="TextBox 10" descr="Textbox: Slide #6: CSR #2 in Albany NY speaking to Customer 2 in Miami, FL.:  Hi there! We have had no reports of any problems with this product. How about if I send you a new one free of charge? &#10;">
            <a:extLst>
              <a:ext uri="{FF2B5EF4-FFF2-40B4-BE49-F238E27FC236}">
                <a16:creationId xmlns:a16="http://schemas.microsoft.com/office/drawing/2014/main" id="{188FE931-F53D-42E8-9837-83D1BBEB58C7}"/>
              </a:ext>
            </a:extLst>
          </p:cNvPr>
          <p:cNvSpPr txBox="1"/>
          <p:nvPr/>
        </p:nvSpPr>
        <p:spPr>
          <a:xfrm>
            <a:off x="8677469" y="1863034"/>
            <a:ext cx="2642172" cy="4154984"/>
          </a:xfrm>
          <a:prstGeom prst="rect">
            <a:avLst/>
          </a:prstGeom>
          <a:noFill/>
        </p:spPr>
        <p:txBody>
          <a:bodyPr wrap="square" rtlCol="0">
            <a:spAutoFit/>
          </a:bodyPr>
          <a:lstStyle/>
          <a:p>
            <a:r>
              <a:rPr lang="en-US" sz="2400" dirty="0">
                <a:latin typeface="Calibri" pitchFamily="34" charset="0"/>
              </a:rPr>
              <a:t>CSR #2 in Albany NY: Hi there! We have had no reports of any problems with this product. How about if I send you a new one free of charge? </a:t>
            </a:r>
          </a:p>
          <a:p>
            <a:endParaRPr lang="en-US" sz="2400" dirty="0">
              <a:latin typeface="Calibri" pitchFamily="34" charset="0"/>
            </a:endParaRPr>
          </a:p>
          <a:p>
            <a:endParaRPr lang="en-US" sz="2400" dirty="0">
              <a:latin typeface="Calibri" pitchFamily="34" charset="0"/>
            </a:endParaRPr>
          </a:p>
        </p:txBody>
      </p:sp>
    </p:spTree>
    <p:extLst>
      <p:ext uri="{BB962C8B-B14F-4D97-AF65-F5344CB8AC3E}">
        <p14:creationId xmlns:p14="http://schemas.microsoft.com/office/powerpoint/2010/main" val="3467463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7: Title textbox: ">
            <a:extLst>
              <a:ext uri="{FF2B5EF4-FFF2-40B4-BE49-F238E27FC236}">
                <a16:creationId xmlns:a16="http://schemas.microsoft.com/office/drawing/2014/main" id="{9585C31D-6D3F-4FA7-9ED5-4650E1EEBAFD}"/>
              </a:ext>
            </a:extLst>
          </p:cNvPr>
          <p:cNvSpPr>
            <a:spLocks noGrp="1"/>
          </p:cNvSpPr>
          <p:nvPr>
            <p:ph type="title"/>
          </p:nvPr>
        </p:nvSpPr>
        <p:spPr>
          <a:xfrm>
            <a:off x="486105" y="115613"/>
            <a:ext cx="11067392" cy="1575074"/>
          </a:xfrm>
          <a:solidFill>
            <a:schemeClr val="accent2"/>
          </a:solidFill>
          <a:ln w="73025">
            <a:solidFill>
              <a:schemeClr val="tx1"/>
            </a:solidFill>
          </a:ln>
        </p:spPr>
        <p:txBody>
          <a:bodyPr>
            <a:normAutofit fontScale="90000"/>
          </a:bodyPr>
          <a:lstStyle/>
          <a:p>
            <a:br>
              <a:rPr lang="en-US" dirty="0">
                <a:latin typeface="Arial" pitchFamily="34" charset="0"/>
                <a:cs typeface="Arial" pitchFamily="34" charset="0"/>
              </a:rPr>
            </a:br>
            <a:r>
              <a:rPr lang="en-US" dirty="0">
                <a:latin typeface="Arial" pitchFamily="34" charset="0"/>
                <a:cs typeface="Arial" pitchFamily="34" charset="0"/>
              </a:rPr>
              <a:t>Customer #3 calls in from Dubai to the call center in Almeria, Spain.</a:t>
            </a:r>
            <a:br>
              <a:rPr lang="en-US" dirty="0">
                <a:latin typeface="Arial" pitchFamily="34" charset="0"/>
                <a:cs typeface="Arial" pitchFamily="34" charset="0"/>
              </a:rPr>
            </a:br>
            <a:endParaRPr lang="en-US" dirty="0"/>
          </a:p>
        </p:txBody>
      </p:sp>
      <p:pic>
        <p:nvPicPr>
          <p:cNvPr id="4" name="Content Placeholder 3" descr="Slide7 image of Customer #3 in Dubai">
            <a:extLst>
              <a:ext uri="{FF2B5EF4-FFF2-40B4-BE49-F238E27FC236}">
                <a16:creationId xmlns:a16="http://schemas.microsoft.com/office/drawing/2014/main" id="{3840C4AF-A5CF-4FFF-965C-D941D05EA3DA}"/>
              </a:ext>
            </a:extLst>
          </p:cNvPr>
          <p:cNvPicPr>
            <a:picLocks noGrp="1" noChangeAspect="1"/>
          </p:cNvPicPr>
          <p:nvPr>
            <p:ph sz="half" idx="1"/>
          </p:nvPr>
        </p:nvPicPr>
        <p:blipFill>
          <a:blip r:embed="rId2"/>
          <a:stretch>
            <a:fillRect/>
          </a:stretch>
        </p:blipFill>
        <p:spPr>
          <a:xfrm>
            <a:off x="486105" y="1745768"/>
            <a:ext cx="2337003" cy="4668701"/>
          </a:xfrm>
          <a:prstGeom prst="rect">
            <a:avLst/>
          </a:prstGeom>
          <a:ln w="57150">
            <a:solidFill>
              <a:schemeClr val="tx1"/>
            </a:solidFill>
          </a:ln>
        </p:spPr>
      </p:pic>
      <p:sp>
        <p:nvSpPr>
          <p:cNvPr id="10" name="TextBox 9" descr="Slide 7: Textbox:  Customer 3 from Dubai at 8:25 p.m. speaking to CSR #3 in Spain. ">
            <a:extLst>
              <a:ext uri="{FF2B5EF4-FFF2-40B4-BE49-F238E27FC236}">
                <a16:creationId xmlns:a16="http://schemas.microsoft.com/office/drawing/2014/main" id="{81B4C365-EFAD-49B8-B63C-7E598C916B2A}"/>
              </a:ext>
            </a:extLst>
          </p:cNvPr>
          <p:cNvSpPr txBox="1"/>
          <p:nvPr/>
        </p:nvSpPr>
        <p:spPr>
          <a:xfrm>
            <a:off x="2852843" y="1725629"/>
            <a:ext cx="3213421" cy="4708981"/>
          </a:xfrm>
          <a:prstGeom prst="rect">
            <a:avLst/>
          </a:prstGeom>
          <a:noFill/>
          <a:ln w="57150">
            <a:solidFill>
              <a:schemeClr val="tx1"/>
            </a:solidFill>
          </a:ln>
        </p:spPr>
        <p:txBody>
          <a:bodyPr wrap="square" rtlCol="0">
            <a:spAutoFit/>
          </a:bodyPr>
          <a:lstStyle/>
          <a:p>
            <a:r>
              <a:rPr lang="en-US" sz="2000" dirty="0">
                <a:latin typeface="Calibri" pitchFamily="34" charset="0"/>
              </a:rPr>
              <a:t>Customer #3 from Dubai, United Arab Emirates at  8:25 p.m. (12:25 p.m. ET)  What is going on? I just had a really bad experience while giving my lap top presentation to some clients as all of a sudden one of the legs on my lap top gave out and almost completely destroyed not only my presentation on my laptop,  but the laptop itself.  If I lose this account I am going to be really upset!</a:t>
            </a:r>
          </a:p>
        </p:txBody>
      </p:sp>
      <p:pic>
        <p:nvPicPr>
          <p:cNvPr id="17" name="Picture 16" descr="Slide 7: Image of CSR#3 in Spain with a headset on.">
            <a:extLst>
              <a:ext uri="{FF2B5EF4-FFF2-40B4-BE49-F238E27FC236}">
                <a16:creationId xmlns:a16="http://schemas.microsoft.com/office/drawing/2014/main" id="{FCD0AAF4-4549-4C47-B1E8-848A3BD93FB8}"/>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l="47025" t="7534"/>
          <a:stretch/>
        </p:blipFill>
        <p:spPr>
          <a:xfrm>
            <a:off x="6095999" y="1745768"/>
            <a:ext cx="2544147" cy="4668701"/>
          </a:xfrm>
          <a:prstGeom prst="rect">
            <a:avLst/>
          </a:prstGeom>
          <a:ln w="57150">
            <a:solidFill>
              <a:schemeClr val="tx1"/>
            </a:solidFill>
          </a:ln>
        </p:spPr>
      </p:pic>
      <p:sp>
        <p:nvSpPr>
          <p:cNvPr id="7" name="Rectangle 6" descr="Slide 7: Textbox: CSR#3 in Spain speaking to Customer #3 in Dubai. ">
            <a:extLst>
              <a:ext uri="{FF2B5EF4-FFF2-40B4-BE49-F238E27FC236}">
                <a16:creationId xmlns:a16="http://schemas.microsoft.com/office/drawing/2014/main" id="{A284EBD5-37DF-4D34-BA0C-4A7A0D573888}"/>
              </a:ext>
            </a:extLst>
          </p:cNvPr>
          <p:cNvSpPr/>
          <p:nvPr/>
        </p:nvSpPr>
        <p:spPr>
          <a:xfrm>
            <a:off x="8669881" y="1725627"/>
            <a:ext cx="2883616" cy="4708981"/>
          </a:xfrm>
          <a:prstGeom prst="rect">
            <a:avLst/>
          </a:prstGeom>
          <a:ln w="57150">
            <a:solidFill>
              <a:schemeClr val="tx1"/>
            </a:solidFill>
          </a:ln>
        </p:spPr>
        <p:txBody>
          <a:bodyPr wrap="square">
            <a:noAutofit/>
          </a:bodyPr>
          <a:lstStyle/>
          <a:p>
            <a:r>
              <a:rPr lang="en-US" sz="2400" dirty="0">
                <a:solidFill>
                  <a:schemeClr val="bg1"/>
                </a:solidFill>
                <a:latin typeface="Calibri" pitchFamily="34" charset="0"/>
              </a:rPr>
              <a:t> </a:t>
            </a:r>
            <a:r>
              <a:rPr lang="en-US" sz="2000" dirty="0">
                <a:latin typeface="Calibri" pitchFamily="34" charset="0"/>
              </a:rPr>
              <a:t>CSR #3 in Spain:  I am sure this is just an anomaly, but we would like you to know we appreciate your business, and at no charge to you, we are going to send you a travel voucher to shop at any of our stores on line or at the airport for any merchandise you wish or you can get another laptop bag stand if you wish… </a:t>
            </a:r>
            <a:endParaRPr lang="en-US" sz="2000" dirty="0"/>
          </a:p>
        </p:txBody>
      </p:sp>
    </p:spTree>
    <p:extLst>
      <p:ext uri="{BB962C8B-B14F-4D97-AF65-F5344CB8AC3E}">
        <p14:creationId xmlns:p14="http://schemas.microsoft.com/office/powerpoint/2010/main" val="502892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7: Title textbox: ">
            <a:extLst>
              <a:ext uri="{FF2B5EF4-FFF2-40B4-BE49-F238E27FC236}">
                <a16:creationId xmlns:a16="http://schemas.microsoft.com/office/drawing/2014/main" id="{9585C31D-6D3F-4FA7-9ED5-4650E1EEBAFD}"/>
              </a:ext>
            </a:extLst>
          </p:cNvPr>
          <p:cNvSpPr>
            <a:spLocks noGrp="1"/>
          </p:cNvSpPr>
          <p:nvPr>
            <p:ph type="title"/>
          </p:nvPr>
        </p:nvSpPr>
        <p:spPr>
          <a:xfrm>
            <a:off x="496389" y="115613"/>
            <a:ext cx="11057108" cy="1575074"/>
          </a:xfrm>
          <a:solidFill>
            <a:schemeClr val="accent2"/>
          </a:solidFill>
          <a:ln w="73025">
            <a:solidFill>
              <a:schemeClr val="tx1"/>
            </a:solidFill>
          </a:ln>
        </p:spPr>
        <p:txBody>
          <a:bodyPr>
            <a:normAutofit fontScale="90000"/>
          </a:bodyPr>
          <a:lstStyle/>
          <a:p>
            <a:br>
              <a:rPr lang="en-US" dirty="0">
                <a:latin typeface="Arial" pitchFamily="34" charset="0"/>
                <a:cs typeface="Arial" pitchFamily="34" charset="0"/>
              </a:rPr>
            </a:br>
            <a:r>
              <a:rPr lang="en-US" dirty="0">
                <a:latin typeface="Arial" pitchFamily="34" charset="0"/>
                <a:cs typeface="Arial" pitchFamily="34" charset="0"/>
              </a:rPr>
              <a:t>Customer #3 continues call from Dubai to the call center in Almeria, Spain.</a:t>
            </a:r>
            <a:br>
              <a:rPr lang="en-US" dirty="0">
                <a:latin typeface="Arial" pitchFamily="34" charset="0"/>
                <a:cs typeface="Arial" pitchFamily="34" charset="0"/>
              </a:rPr>
            </a:br>
            <a:endParaRPr lang="en-US" dirty="0"/>
          </a:p>
        </p:txBody>
      </p:sp>
      <p:pic>
        <p:nvPicPr>
          <p:cNvPr id="4" name="Content Placeholder 3" descr="Slide 8 image of Customer #3">
            <a:extLst>
              <a:ext uri="{FF2B5EF4-FFF2-40B4-BE49-F238E27FC236}">
                <a16:creationId xmlns:a16="http://schemas.microsoft.com/office/drawing/2014/main" id="{3840C4AF-A5CF-4FFF-965C-D941D05EA3DA}"/>
              </a:ext>
            </a:extLst>
          </p:cNvPr>
          <p:cNvPicPr>
            <a:picLocks noGrp="1" noChangeAspect="1"/>
          </p:cNvPicPr>
          <p:nvPr>
            <p:ph sz="half" idx="1"/>
          </p:nvPr>
        </p:nvPicPr>
        <p:blipFill>
          <a:blip r:embed="rId2"/>
          <a:stretch>
            <a:fillRect/>
          </a:stretch>
        </p:blipFill>
        <p:spPr>
          <a:xfrm>
            <a:off x="593781" y="1690685"/>
            <a:ext cx="2932011" cy="4173551"/>
          </a:xfrm>
          <a:prstGeom prst="rect">
            <a:avLst/>
          </a:prstGeom>
          <a:ln w="57150">
            <a:solidFill>
              <a:schemeClr val="tx1"/>
            </a:solidFill>
          </a:ln>
        </p:spPr>
      </p:pic>
      <p:sp>
        <p:nvSpPr>
          <p:cNvPr id="10" name="TextBox 9" descr="Slide 8: Textbox:  Customer 3 from Dubai continues speaking to CSR #3 in Spain. ">
            <a:extLst>
              <a:ext uri="{FF2B5EF4-FFF2-40B4-BE49-F238E27FC236}">
                <a16:creationId xmlns:a16="http://schemas.microsoft.com/office/drawing/2014/main" id="{81B4C365-EFAD-49B8-B63C-7E598C916B2A}"/>
              </a:ext>
            </a:extLst>
          </p:cNvPr>
          <p:cNvSpPr txBox="1"/>
          <p:nvPr/>
        </p:nvSpPr>
        <p:spPr>
          <a:xfrm>
            <a:off x="3527801" y="1690686"/>
            <a:ext cx="2489991" cy="4201650"/>
          </a:xfrm>
          <a:prstGeom prst="rect">
            <a:avLst/>
          </a:prstGeom>
          <a:noFill/>
          <a:ln w="57150">
            <a:solidFill>
              <a:schemeClr val="tx1"/>
            </a:solidFill>
          </a:ln>
        </p:spPr>
        <p:txBody>
          <a:bodyPr wrap="square" rtlCol="0">
            <a:noAutofit/>
          </a:bodyPr>
          <a:lstStyle/>
          <a:p>
            <a:r>
              <a:rPr lang="en-US" sz="2000" dirty="0">
                <a:latin typeface="Calibri" pitchFamily="34" charset="0"/>
              </a:rPr>
              <a:t>Customer #3: That is fine, but are you going to fix this thing?</a:t>
            </a:r>
          </a:p>
        </p:txBody>
      </p:sp>
      <p:sp>
        <p:nvSpPr>
          <p:cNvPr id="7" name="Rectangle 6" descr="Slide 8: Textbox: CSR#3 in Spain finishes speaking to the customer in Dubai.">
            <a:extLst>
              <a:ext uri="{FF2B5EF4-FFF2-40B4-BE49-F238E27FC236}">
                <a16:creationId xmlns:a16="http://schemas.microsoft.com/office/drawing/2014/main" id="{A284EBD5-37DF-4D34-BA0C-4A7A0D573888}"/>
              </a:ext>
            </a:extLst>
          </p:cNvPr>
          <p:cNvSpPr/>
          <p:nvPr/>
        </p:nvSpPr>
        <p:spPr>
          <a:xfrm>
            <a:off x="8621486" y="1690686"/>
            <a:ext cx="2932011" cy="4201649"/>
          </a:xfrm>
          <a:prstGeom prst="rect">
            <a:avLst/>
          </a:prstGeom>
          <a:ln w="57150">
            <a:solidFill>
              <a:schemeClr val="tx1"/>
            </a:solidFill>
          </a:ln>
        </p:spPr>
        <p:txBody>
          <a:bodyPr wrap="square">
            <a:noAutofit/>
          </a:bodyPr>
          <a:lstStyle/>
          <a:p>
            <a:pPr marL="112713" indent="-112713"/>
            <a:r>
              <a:rPr lang="en-US" sz="2400" dirty="0">
                <a:solidFill>
                  <a:schemeClr val="bg1"/>
                </a:solidFill>
                <a:latin typeface="Calibri" pitchFamily="34" charset="0"/>
              </a:rPr>
              <a:t>  </a:t>
            </a:r>
            <a:r>
              <a:rPr lang="en-US" sz="2000" dirty="0">
                <a:latin typeface="Calibri" pitchFamily="34" charset="0"/>
              </a:rPr>
              <a:t>CSR #3 in Spain: Well, we will certainly be glad to fix it if you want to just drop it off at the Dubai airport store. Or, you can drop it off at any of our stores, we will replace it for you at no charge. </a:t>
            </a:r>
          </a:p>
          <a:p>
            <a:endParaRPr lang="en-US" sz="2000" dirty="0"/>
          </a:p>
        </p:txBody>
      </p:sp>
      <p:pic>
        <p:nvPicPr>
          <p:cNvPr id="17" name="Picture 16" descr="Slide 8: Image of CSR#3 with a headset on.">
            <a:extLst>
              <a:ext uri="{FF2B5EF4-FFF2-40B4-BE49-F238E27FC236}">
                <a16:creationId xmlns:a16="http://schemas.microsoft.com/office/drawing/2014/main" id="{FCD0AAF4-4549-4C47-B1E8-848A3BD93FB8}"/>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l="47025" t="7534"/>
          <a:stretch/>
        </p:blipFill>
        <p:spPr>
          <a:xfrm>
            <a:off x="6017792" y="1704735"/>
            <a:ext cx="2599676" cy="4159501"/>
          </a:xfrm>
          <a:prstGeom prst="rect">
            <a:avLst/>
          </a:prstGeom>
          <a:ln w="57150">
            <a:solidFill>
              <a:schemeClr val="tx1"/>
            </a:solidFill>
          </a:ln>
        </p:spPr>
      </p:pic>
    </p:spTree>
    <p:extLst>
      <p:ext uri="{BB962C8B-B14F-4D97-AF65-F5344CB8AC3E}">
        <p14:creationId xmlns:p14="http://schemas.microsoft.com/office/powerpoint/2010/main" val="687709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9 Title textbox">
            <a:extLst>
              <a:ext uri="{FF2B5EF4-FFF2-40B4-BE49-F238E27FC236}">
                <a16:creationId xmlns:a16="http://schemas.microsoft.com/office/drawing/2014/main" id="{680A6530-1ABF-4B62-B2FB-390921514F4A}"/>
              </a:ext>
            </a:extLst>
          </p:cNvPr>
          <p:cNvSpPr>
            <a:spLocks noGrp="1"/>
          </p:cNvSpPr>
          <p:nvPr>
            <p:ph type="title"/>
          </p:nvPr>
        </p:nvSpPr>
        <p:spPr>
          <a:xfrm>
            <a:off x="838200" y="365125"/>
            <a:ext cx="10515600" cy="549275"/>
          </a:xfrm>
          <a:solidFill>
            <a:schemeClr val="accent2"/>
          </a:solidFill>
          <a:ln w="57150">
            <a:solidFill>
              <a:schemeClr val="tx1"/>
            </a:solidFill>
          </a:ln>
        </p:spPr>
        <p:txBody>
          <a:bodyPr>
            <a:normAutofit fontScale="90000"/>
          </a:bodyPr>
          <a:lstStyle/>
          <a:p>
            <a:r>
              <a:rPr lang="en-US" dirty="0"/>
              <a:t>Unit 9 Results 1</a:t>
            </a:r>
          </a:p>
        </p:txBody>
      </p:sp>
      <p:sp>
        <p:nvSpPr>
          <p:cNvPr id="3" name="Content Placeholder 2" descr="Slide 9 Textbox">
            <a:extLst>
              <a:ext uri="{FF2B5EF4-FFF2-40B4-BE49-F238E27FC236}">
                <a16:creationId xmlns:a16="http://schemas.microsoft.com/office/drawing/2014/main" id="{980854AA-29F5-48B9-8337-03281C0B119C}"/>
              </a:ext>
            </a:extLst>
          </p:cNvPr>
          <p:cNvSpPr>
            <a:spLocks noGrp="1"/>
          </p:cNvSpPr>
          <p:nvPr>
            <p:ph idx="1"/>
          </p:nvPr>
        </p:nvSpPr>
        <p:spPr>
          <a:xfrm>
            <a:off x="838200" y="914400"/>
            <a:ext cx="10515600" cy="4351338"/>
          </a:xfrm>
          <a:ln w="73025">
            <a:solidFill>
              <a:schemeClr val="tx1"/>
            </a:solidFill>
          </a:ln>
        </p:spPr>
        <p:txBody>
          <a:bodyPr/>
          <a:lstStyle/>
          <a:p>
            <a:pPr marL="0" indent="0">
              <a:buNone/>
            </a:pPr>
            <a:r>
              <a:rPr lang="en-US" dirty="0">
                <a:latin typeface="Arial" panose="020B0604020202020204" pitchFamily="34" charset="0"/>
                <a:cs typeface="Arial" panose="020B0604020202020204" pitchFamily="34" charset="0"/>
              </a:rPr>
              <a:t>Within minutes of the first 50 calls into all the customer support centers in the U.S., Costa Rica and Brazil, these were the metrics showing on the Customer Service screens when an inquiry was made by the CSR Director. </a:t>
            </a:r>
            <a:r>
              <a:rPr lang="en-US" i="1" dirty="0">
                <a:latin typeface="Arial" panose="020B0604020202020204" pitchFamily="34" charset="0"/>
                <a:cs typeface="Arial" panose="020B0604020202020204" pitchFamily="34" charset="0"/>
              </a:rPr>
              <a:t>Proceed to the analytics slide…</a:t>
            </a:r>
          </a:p>
          <a:p>
            <a:pPr marL="0" indent="0">
              <a:buNone/>
            </a:pPr>
            <a:endParaRPr lang="en-US" dirty="0"/>
          </a:p>
        </p:txBody>
      </p:sp>
    </p:spTree>
    <p:extLst>
      <p:ext uri="{BB962C8B-B14F-4D97-AF65-F5344CB8AC3E}">
        <p14:creationId xmlns:p14="http://schemas.microsoft.com/office/powerpoint/2010/main" val="772229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9 Title textbox">
            <a:extLst>
              <a:ext uri="{FF2B5EF4-FFF2-40B4-BE49-F238E27FC236}">
                <a16:creationId xmlns:a16="http://schemas.microsoft.com/office/drawing/2014/main" id="{680A6530-1ABF-4B62-B2FB-390921514F4A}"/>
              </a:ext>
            </a:extLst>
          </p:cNvPr>
          <p:cNvSpPr>
            <a:spLocks noGrp="1"/>
          </p:cNvSpPr>
          <p:nvPr>
            <p:ph type="title"/>
          </p:nvPr>
        </p:nvSpPr>
        <p:spPr>
          <a:xfrm>
            <a:off x="838200" y="0"/>
            <a:ext cx="10515600" cy="549275"/>
          </a:xfrm>
          <a:solidFill>
            <a:schemeClr val="accent2"/>
          </a:solidFill>
          <a:ln w="57150">
            <a:solidFill>
              <a:schemeClr val="tx1"/>
            </a:solidFill>
          </a:ln>
        </p:spPr>
        <p:txBody>
          <a:bodyPr>
            <a:normAutofit fontScale="90000"/>
          </a:bodyPr>
          <a:lstStyle/>
          <a:p>
            <a:r>
              <a:rPr lang="en-US" dirty="0"/>
              <a:t>Unit 9 Results 2</a:t>
            </a:r>
          </a:p>
        </p:txBody>
      </p:sp>
      <p:pic>
        <p:nvPicPr>
          <p:cNvPr id="4" name="Content Placeholder 3" descr="Slide 10 Image of analytics: It shows the # of calls received for Products 1 , 3, 4, and 7. There were no calls for products 1, 3., or 4. For Product 7 the most calls, 425, were from Hong Kong. the next highest (250) were from India, then the Germany (210), 160 for NY, 150 for the UK, 135 for Spain, 125 for S. Africa, 90 for Brazil, 60 for LA, 50 for IA; 30 for Costa Rica. ">
            <a:extLst>
              <a:ext uri="{FF2B5EF4-FFF2-40B4-BE49-F238E27FC236}">
                <a16:creationId xmlns:a16="http://schemas.microsoft.com/office/drawing/2014/main" id="{52B4DF4E-3442-448E-B7EC-0F4C5791CEDE}"/>
              </a:ext>
            </a:extLst>
          </p:cNvPr>
          <p:cNvPicPr>
            <a:picLocks noGrp="1" noChangeAspect="1"/>
          </p:cNvPicPr>
          <p:nvPr>
            <p:ph idx="1"/>
          </p:nvPr>
        </p:nvPicPr>
        <p:blipFill>
          <a:blip r:embed="rId2"/>
          <a:stretch>
            <a:fillRect/>
          </a:stretch>
        </p:blipFill>
        <p:spPr>
          <a:xfrm>
            <a:off x="838200" y="549275"/>
            <a:ext cx="10515600" cy="4670532"/>
          </a:xfrm>
          <a:prstGeom prst="rect">
            <a:avLst/>
          </a:prstGeom>
          <a:ln w="57150">
            <a:solidFill>
              <a:schemeClr val="tx1"/>
            </a:solidFill>
          </a:ln>
        </p:spPr>
      </p:pic>
      <p:sp>
        <p:nvSpPr>
          <p:cNvPr id="5" name="TextBox 4" descr="Tetbox: Slide #10 12:30 p.m. ET, the company President is advised of a problem by the CSR Director. The President sends a text message to the CSR Director’s cell phone: Please advise how to handle this problem in a presentation today at 2:30 p.m. in my office with the heads of Production and Marketing.&#10;">
            <a:extLst>
              <a:ext uri="{FF2B5EF4-FFF2-40B4-BE49-F238E27FC236}">
                <a16:creationId xmlns:a16="http://schemas.microsoft.com/office/drawing/2014/main" id="{DDA77CC6-A1BD-45B4-B285-A20DFE362983}"/>
              </a:ext>
            </a:extLst>
          </p:cNvPr>
          <p:cNvSpPr txBox="1"/>
          <p:nvPr/>
        </p:nvSpPr>
        <p:spPr>
          <a:xfrm>
            <a:off x="838200" y="5306387"/>
            <a:ext cx="10515600" cy="1015663"/>
          </a:xfrm>
          <a:prstGeom prst="rect">
            <a:avLst/>
          </a:prstGeom>
          <a:solidFill>
            <a:schemeClr val="bg1"/>
          </a:solidFill>
          <a:ln w="57150">
            <a:solidFill>
              <a:schemeClr val="tx1"/>
            </a:solidFill>
          </a:ln>
          <a:effectLst/>
        </p:spPr>
        <p:style>
          <a:lnRef idx="1">
            <a:schemeClr val="dk1"/>
          </a:lnRef>
          <a:fillRef idx="3">
            <a:schemeClr val="dk1"/>
          </a:fillRef>
          <a:effectRef idx="2">
            <a:schemeClr val="dk1"/>
          </a:effectRef>
          <a:fontRef idx="minor">
            <a:schemeClr val="lt1"/>
          </a:fontRef>
        </p:style>
        <p:txBody>
          <a:bodyPr wrap="square" rtlCol="0">
            <a:spAutoFit/>
          </a:bodyPr>
          <a:lstStyle/>
          <a:p>
            <a:r>
              <a:rPr lang="en-US" sz="2000" dirty="0">
                <a:solidFill>
                  <a:schemeClr val="tx1"/>
                </a:solidFill>
                <a:latin typeface="Calibri" pitchFamily="34" charset="0"/>
                <a:cs typeface="Arial" panose="020B0604020202020204" pitchFamily="34" charset="0"/>
              </a:rPr>
              <a:t>12:30 p.m. ET, the company President is advised of a problem by the CSR Director. The President sends a text message to the CSR Director’s cell phone: Please advise how to handle this problem in a presentation today at 2:30 p.m. in my office with the heads of Production and Marketing.</a:t>
            </a:r>
          </a:p>
        </p:txBody>
      </p:sp>
    </p:spTree>
    <p:extLst>
      <p:ext uri="{BB962C8B-B14F-4D97-AF65-F5344CB8AC3E}">
        <p14:creationId xmlns:p14="http://schemas.microsoft.com/office/powerpoint/2010/main" val="2679170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11 Title textbox">
            <a:extLst>
              <a:ext uri="{FF2B5EF4-FFF2-40B4-BE49-F238E27FC236}">
                <a16:creationId xmlns:a16="http://schemas.microsoft.com/office/drawing/2014/main" id="{680A6530-1ABF-4B62-B2FB-390921514F4A}"/>
              </a:ext>
            </a:extLst>
          </p:cNvPr>
          <p:cNvSpPr>
            <a:spLocks noGrp="1"/>
          </p:cNvSpPr>
          <p:nvPr>
            <p:ph type="title"/>
          </p:nvPr>
        </p:nvSpPr>
        <p:spPr>
          <a:xfrm>
            <a:off x="838200" y="365125"/>
            <a:ext cx="10515600" cy="549275"/>
          </a:xfrm>
          <a:solidFill>
            <a:schemeClr val="accent2"/>
          </a:solidFill>
          <a:ln w="57150">
            <a:solidFill>
              <a:schemeClr val="tx1"/>
            </a:solidFill>
          </a:ln>
        </p:spPr>
        <p:txBody>
          <a:bodyPr>
            <a:normAutofit fontScale="90000"/>
          </a:bodyPr>
          <a:lstStyle/>
          <a:p>
            <a:r>
              <a:rPr lang="en-US" dirty="0"/>
              <a:t>Unit 9: Checklist Item 1:</a:t>
            </a:r>
          </a:p>
        </p:txBody>
      </p:sp>
      <p:sp>
        <p:nvSpPr>
          <p:cNvPr id="3" name="Content Placeholder 2" descr="Slide 11 Textbox">
            <a:extLst>
              <a:ext uri="{FF2B5EF4-FFF2-40B4-BE49-F238E27FC236}">
                <a16:creationId xmlns:a16="http://schemas.microsoft.com/office/drawing/2014/main" id="{980854AA-29F5-48B9-8337-03281C0B119C}"/>
              </a:ext>
            </a:extLst>
          </p:cNvPr>
          <p:cNvSpPr>
            <a:spLocks noGrp="1"/>
          </p:cNvSpPr>
          <p:nvPr>
            <p:ph idx="1"/>
          </p:nvPr>
        </p:nvSpPr>
        <p:spPr>
          <a:xfrm>
            <a:off x="838200" y="914399"/>
            <a:ext cx="10515600" cy="5578475"/>
          </a:xfrm>
          <a:ln w="73025">
            <a:solidFill>
              <a:schemeClr val="tx1"/>
            </a:solidFill>
          </a:ln>
        </p:spPr>
        <p:txBody>
          <a:bodyPr>
            <a:normAutofit/>
          </a:bodyPr>
          <a:lstStyle/>
          <a:p>
            <a:pPr marL="0" indent="0">
              <a:buNone/>
            </a:pPr>
            <a:r>
              <a:rPr lang="en-US" sz="2400" b="1" dirty="0">
                <a:latin typeface="Arial" panose="020B0604020202020204" pitchFamily="34" charset="0"/>
                <a:cs typeface="Arial" panose="020B0604020202020204" pitchFamily="34" charset="0"/>
              </a:rPr>
              <a:t>The Customer Service Director receives the text and begins his analysis using his CSR tool belt: Insert your answers below </a:t>
            </a:r>
            <a:r>
              <a:rPr lang="en-US" sz="2400" dirty="0">
                <a:latin typeface="Arial" panose="020B0604020202020204" pitchFamily="34" charset="0"/>
                <a:cs typeface="Arial" panose="020B0604020202020204" pitchFamily="34" charset="0"/>
              </a:rPr>
              <a:t>in a minimum of 80–90 words for each of the six (6) checklist items.</a:t>
            </a:r>
            <a:endParaRPr lang="en-US" sz="2400" b="1" dirty="0">
              <a:latin typeface="Arial" panose="020B0604020202020204" pitchFamily="34" charset="0"/>
              <a:cs typeface="Arial" panose="020B0604020202020204" pitchFamily="34" charset="0"/>
            </a:endParaRPr>
          </a:p>
          <a:p>
            <a:pPr marL="0" marR="0" indent="0">
              <a:lnSpc>
                <a:spcPct val="115000"/>
              </a:lnSpc>
              <a:spcBef>
                <a:spcPts val="0"/>
              </a:spcBef>
              <a:spcAft>
                <a:spcPts val="1000"/>
              </a:spcAft>
              <a:buNone/>
            </a:pPr>
            <a:r>
              <a:rPr lang="en-US" sz="2400" b="1" dirty="0">
                <a:effectLst/>
                <a:latin typeface="Arial" pitchFamily="34" charset="0"/>
                <a:ea typeface="Times New Roman"/>
                <a:cs typeface="Arial" pitchFamily="34" charset="0"/>
              </a:rPr>
              <a:t>1) The synopsis of the problem: </a:t>
            </a:r>
          </a:p>
          <a:p>
            <a:pPr marL="0" marR="0" indent="0">
              <a:lnSpc>
                <a:spcPct val="115000"/>
              </a:lnSpc>
              <a:spcBef>
                <a:spcPts val="0"/>
              </a:spcBef>
              <a:spcAft>
                <a:spcPts val="1000"/>
              </a:spcAft>
              <a:buNone/>
            </a:pPr>
            <a:endParaRPr lang="en-US" sz="4000" dirty="0">
              <a:effectLst/>
              <a:latin typeface="Arial" pitchFamily="34" charset="0"/>
              <a:ea typeface="Times New Roman"/>
              <a:cs typeface="Arial" pitchFamily="34" charset="0"/>
            </a:endParaRPr>
          </a:p>
          <a:p>
            <a:pPr marL="0" marR="0">
              <a:lnSpc>
                <a:spcPct val="115000"/>
              </a:lnSpc>
              <a:spcBef>
                <a:spcPts val="0"/>
              </a:spcBef>
              <a:spcAft>
                <a:spcPts val="1000"/>
              </a:spcAft>
            </a:pPr>
            <a:endParaRPr lang="en-US" dirty="0">
              <a:latin typeface="Arial" pitchFamily="34" charset="0"/>
              <a:ea typeface="Times New Roman"/>
              <a:cs typeface="Arial" pitchFamily="34" charset="0"/>
            </a:endParaRPr>
          </a:p>
          <a:p>
            <a:pPr marL="0" marR="0">
              <a:lnSpc>
                <a:spcPct val="115000"/>
              </a:lnSpc>
              <a:spcBef>
                <a:spcPts val="0"/>
              </a:spcBef>
              <a:spcAft>
                <a:spcPts val="1000"/>
              </a:spcAft>
            </a:pPr>
            <a:r>
              <a:rPr lang="en-US" sz="1800" b="1" dirty="0">
                <a:latin typeface="Arial" pitchFamily="34" charset="0"/>
                <a:ea typeface="Times New Roman"/>
                <a:cs typeface="Arial" pitchFamily="34" charset="0"/>
              </a:rPr>
              <a:t>Priority 1:</a:t>
            </a:r>
          </a:p>
          <a:p>
            <a:pPr marL="0" marR="0">
              <a:lnSpc>
                <a:spcPct val="115000"/>
              </a:lnSpc>
              <a:spcBef>
                <a:spcPts val="0"/>
              </a:spcBef>
              <a:spcAft>
                <a:spcPts val="1000"/>
              </a:spcAft>
            </a:pPr>
            <a:r>
              <a:rPr lang="en-US" sz="1800" b="1" dirty="0">
                <a:latin typeface="Arial" pitchFamily="34" charset="0"/>
                <a:ea typeface="Times New Roman"/>
                <a:cs typeface="Arial" pitchFamily="34" charset="0"/>
              </a:rPr>
              <a:t>Priority 2: </a:t>
            </a:r>
          </a:p>
          <a:p>
            <a:pPr marL="0" marR="0">
              <a:lnSpc>
                <a:spcPct val="115000"/>
              </a:lnSpc>
              <a:spcBef>
                <a:spcPts val="0"/>
              </a:spcBef>
              <a:spcAft>
                <a:spcPts val="1000"/>
              </a:spcAft>
            </a:pPr>
            <a:r>
              <a:rPr lang="en-US" sz="1800" b="1" dirty="0">
                <a:latin typeface="Arial" pitchFamily="34" charset="0"/>
                <a:ea typeface="Times New Roman"/>
                <a:cs typeface="Arial" pitchFamily="34" charset="0"/>
              </a:rPr>
              <a:t>Priority 3: </a:t>
            </a:r>
          </a:p>
          <a:p>
            <a:pPr marL="0" marR="0">
              <a:lnSpc>
                <a:spcPct val="115000"/>
              </a:lnSpc>
              <a:spcBef>
                <a:spcPts val="0"/>
              </a:spcBef>
              <a:spcAft>
                <a:spcPts val="1000"/>
              </a:spcAft>
            </a:pPr>
            <a:endParaRPr lang="en-US" dirty="0"/>
          </a:p>
        </p:txBody>
      </p:sp>
    </p:spTree>
    <p:extLst>
      <p:ext uri="{BB962C8B-B14F-4D97-AF65-F5344CB8AC3E}">
        <p14:creationId xmlns:p14="http://schemas.microsoft.com/office/powerpoint/2010/main" val="2838394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12: Title textbox">
            <a:extLst>
              <a:ext uri="{FF2B5EF4-FFF2-40B4-BE49-F238E27FC236}">
                <a16:creationId xmlns:a16="http://schemas.microsoft.com/office/drawing/2014/main" id="{CFDB9CF8-8272-456E-8DA3-784261EF655D}"/>
              </a:ext>
            </a:extLst>
          </p:cNvPr>
          <p:cNvSpPr>
            <a:spLocks noGrp="1"/>
          </p:cNvSpPr>
          <p:nvPr>
            <p:ph type="title"/>
          </p:nvPr>
        </p:nvSpPr>
        <p:spPr>
          <a:xfrm>
            <a:off x="838200" y="1"/>
            <a:ext cx="10515600" cy="631650"/>
          </a:xfrm>
          <a:solidFill>
            <a:schemeClr val="accent2"/>
          </a:solidFill>
          <a:ln w="57150">
            <a:solidFill>
              <a:schemeClr val="tx1"/>
            </a:solidFill>
          </a:ln>
        </p:spPr>
        <p:txBody>
          <a:bodyPr>
            <a:normAutofit fontScale="90000"/>
          </a:bodyPr>
          <a:lstStyle/>
          <a:p>
            <a:r>
              <a:rPr lang="en-US" sz="4000" dirty="0"/>
              <a:t>Unit 9: Checklist Item 2:</a:t>
            </a:r>
          </a:p>
        </p:txBody>
      </p:sp>
      <p:sp>
        <p:nvSpPr>
          <p:cNvPr id="3" name="Content Placeholder 2" descr="Slide 12: Content textbox">
            <a:extLst>
              <a:ext uri="{FF2B5EF4-FFF2-40B4-BE49-F238E27FC236}">
                <a16:creationId xmlns:a16="http://schemas.microsoft.com/office/drawing/2014/main" id="{35E01C2C-F30E-406A-A7A9-CBF31B56163A}"/>
              </a:ext>
            </a:extLst>
          </p:cNvPr>
          <p:cNvSpPr>
            <a:spLocks noGrp="1"/>
          </p:cNvSpPr>
          <p:nvPr>
            <p:ph idx="1"/>
          </p:nvPr>
        </p:nvSpPr>
        <p:spPr>
          <a:xfrm>
            <a:off x="838200" y="631651"/>
            <a:ext cx="10515600" cy="5843794"/>
          </a:xfrm>
          <a:ln w="57150">
            <a:solidFill>
              <a:schemeClr val="tx1"/>
            </a:solidFill>
          </a:ln>
        </p:spPr>
        <p:txBody>
          <a:bodyPr/>
          <a:lstStyle/>
          <a:p>
            <a:pPr marL="0" indent="0">
              <a:buNone/>
            </a:pPr>
            <a:r>
              <a:rPr lang="en-US" sz="2400" b="1" dirty="0">
                <a:latin typeface="Arial" pitchFamily="34" charset="0"/>
                <a:ea typeface="Times New Roman"/>
                <a:cs typeface="Arial" pitchFamily="34" charset="0"/>
              </a:rPr>
              <a:t>2) Analyze the target customers’ feedback:</a:t>
            </a:r>
          </a:p>
          <a:p>
            <a:pPr marL="0" indent="0">
              <a:buNone/>
            </a:pPr>
            <a:endParaRPr lang="en-US" dirty="0"/>
          </a:p>
        </p:txBody>
      </p:sp>
    </p:spTree>
    <p:extLst>
      <p:ext uri="{BB962C8B-B14F-4D97-AF65-F5344CB8AC3E}">
        <p14:creationId xmlns:p14="http://schemas.microsoft.com/office/powerpoint/2010/main" val="3179043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13; Title textbox">
            <a:extLst>
              <a:ext uri="{FF2B5EF4-FFF2-40B4-BE49-F238E27FC236}">
                <a16:creationId xmlns:a16="http://schemas.microsoft.com/office/drawing/2014/main" id="{F307D9E5-C289-4576-8C6A-D4AF00EEE54F}"/>
              </a:ext>
            </a:extLst>
          </p:cNvPr>
          <p:cNvSpPr>
            <a:spLocks noGrp="1"/>
          </p:cNvSpPr>
          <p:nvPr>
            <p:ph type="title"/>
          </p:nvPr>
        </p:nvSpPr>
        <p:spPr>
          <a:xfrm>
            <a:off x="838200" y="0"/>
            <a:ext cx="10515600" cy="653143"/>
          </a:xfrm>
          <a:solidFill>
            <a:schemeClr val="accent2"/>
          </a:solidFill>
          <a:ln w="57150">
            <a:solidFill>
              <a:schemeClr val="tx1"/>
            </a:solidFill>
          </a:ln>
        </p:spPr>
        <p:txBody>
          <a:bodyPr>
            <a:normAutofit/>
          </a:bodyPr>
          <a:lstStyle/>
          <a:p>
            <a:r>
              <a:rPr lang="en-US" sz="4000" dirty="0"/>
              <a:t>Unit 9: Checklist Item 3</a:t>
            </a:r>
          </a:p>
        </p:txBody>
      </p:sp>
      <p:sp>
        <p:nvSpPr>
          <p:cNvPr id="3" name="Content Placeholder 2" descr="Slide 13: Content textbox">
            <a:extLst>
              <a:ext uri="{FF2B5EF4-FFF2-40B4-BE49-F238E27FC236}">
                <a16:creationId xmlns:a16="http://schemas.microsoft.com/office/drawing/2014/main" id="{EB55B26E-EEC9-44C3-A254-C674DF75E4CB}"/>
              </a:ext>
            </a:extLst>
          </p:cNvPr>
          <p:cNvSpPr>
            <a:spLocks noGrp="1"/>
          </p:cNvSpPr>
          <p:nvPr>
            <p:ph idx="1"/>
          </p:nvPr>
        </p:nvSpPr>
        <p:spPr>
          <a:xfrm>
            <a:off x="838200" y="656406"/>
            <a:ext cx="10515600" cy="5800378"/>
          </a:xfrm>
          <a:ln w="57150">
            <a:solidFill>
              <a:schemeClr val="tx1"/>
            </a:solidFill>
          </a:ln>
        </p:spPr>
        <p:txBody>
          <a:bodyPr>
            <a:normAutofit/>
          </a:bodyPr>
          <a:lstStyle/>
          <a:p>
            <a:pPr marL="0" indent="0">
              <a:buNone/>
            </a:pPr>
            <a:r>
              <a:rPr lang="en-US" sz="2400" b="1" dirty="0">
                <a:latin typeface="Arial" panose="020B0604020202020204" pitchFamily="34" charset="0"/>
                <a:cs typeface="Arial" panose="020B0604020202020204" pitchFamily="34" charset="0"/>
              </a:rPr>
              <a:t>3) Analyze the call center problem:</a:t>
            </a:r>
          </a:p>
        </p:txBody>
      </p:sp>
    </p:spTree>
    <p:extLst>
      <p:ext uri="{BB962C8B-B14F-4D97-AF65-F5344CB8AC3E}">
        <p14:creationId xmlns:p14="http://schemas.microsoft.com/office/powerpoint/2010/main" val="1307587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14; Title textbox">
            <a:extLst>
              <a:ext uri="{FF2B5EF4-FFF2-40B4-BE49-F238E27FC236}">
                <a16:creationId xmlns:a16="http://schemas.microsoft.com/office/drawing/2014/main" id="{F307D9E5-C289-4576-8C6A-D4AF00EEE54F}"/>
              </a:ext>
            </a:extLst>
          </p:cNvPr>
          <p:cNvSpPr>
            <a:spLocks noGrp="1"/>
          </p:cNvSpPr>
          <p:nvPr>
            <p:ph type="title"/>
          </p:nvPr>
        </p:nvSpPr>
        <p:spPr>
          <a:xfrm>
            <a:off x="838200" y="0"/>
            <a:ext cx="10515600" cy="780836"/>
          </a:xfrm>
          <a:solidFill>
            <a:schemeClr val="accent2"/>
          </a:solidFill>
          <a:ln w="57150">
            <a:solidFill>
              <a:schemeClr val="tx1"/>
            </a:solidFill>
          </a:ln>
        </p:spPr>
        <p:txBody>
          <a:bodyPr>
            <a:normAutofit/>
          </a:bodyPr>
          <a:lstStyle/>
          <a:p>
            <a:r>
              <a:rPr lang="en-US" sz="4000" dirty="0"/>
              <a:t>Unit 9: Checklist Item 4</a:t>
            </a:r>
          </a:p>
        </p:txBody>
      </p:sp>
      <p:sp>
        <p:nvSpPr>
          <p:cNvPr id="3" name="Content Placeholder 2" descr="Slide 14: Content textbox">
            <a:extLst>
              <a:ext uri="{FF2B5EF4-FFF2-40B4-BE49-F238E27FC236}">
                <a16:creationId xmlns:a16="http://schemas.microsoft.com/office/drawing/2014/main" id="{EB55B26E-EEC9-44C3-A254-C674DF75E4CB}"/>
              </a:ext>
            </a:extLst>
          </p:cNvPr>
          <p:cNvSpPr>
            <a:spLocks noGrp="1"/>
          </p:cNvSpPr>
          <p:nvPr>
            <p:ph idx="1"/>
          </p:nvPr>
        </p:nvSpPr>
        <p:spPr>
          <a:xfrm>
            <a:off x="838200" y="780835"/>
            <a:ext cx="10515600" cy="5694609"/>
          </a:xfrm>
          <a:ln w="57150">
            <a:solidFill>
              <a:schemeClr val="tx1"/>
            </a:solidFill>
          </a:ln>
        </p:spPr>
        <p:txBody>
          <a:bodyPr>
            <a:normAutofit/>
          </a:bodyPr>
          <a:lstStyle/>
          <a:p>
            <a:pPr marL="0" indent="0">
              <a:lnSpc>
                <a:spcPct val="100000"/>
              </a:lnSpc>
              <a:spcAft>
                <a:spcPts val="1000"/>
              </a:spcAft>
              <a:buNone/>
            </a:pPr>
            <a:r>
              <a:rPr lang="en-US" sz="2400" b="1" dirty="0">
                <a:latin typeface="Arial" pitchFamily="34" charset="0"/>
                <a:ea typeface="Times New Roman"/>
                <a:cs typeface="Arial" pitchFamily="34" charset="0"/>
              </a:rPr>
              <a:t>4) Discuss how to improve customer service based on the customers’ feedback: </a:t>
            </a:r>
          </a:p>
        </p:txBody>
      </p:sp>
    </p:spTree>
    <p:extLst>
      <p:ext uri="{BB962C8B-B14F-4D97-AF65-F5344CB8AC3E}">
        <p14:creationId xmlns:p14="http://schemas.microsoft.com/office/powerpoint/2010/main" val="1445794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15; Title textbox">
            <a:extLst>
              <a:ext uri="{FF2B5EF4-FFF2-40B4-BE49-F238E27FC236}">
                <a16:creationId xmlns:a16="http://schemas.microsoft.com/office/drawing/2014/main" id="{F307D9E5-C289-4576-8C6A-D4AF00EEE54F}"/>
              </a:ext>
            </a:extLst>
          </p:cNvPr>
          <p:cNvSpPr>
            <a:spLocks noGrp="1"/>
          </p:cNvSpPr>
          <p:nvPr>
            <p:ph type="title"/>
          </p:nvPr>
        </p:nvSpPr>
        <p:spPr>
          <a:xfrm>
            <a:off x="838200" y="1"/>
            <a:ext cx="10515600" cy="634482"/>
          </a:xfrm>
          <a:solidFill>
            <a:schemeClr val="accent2"/>
          </a:solidFill>
          <a:ln w="57150">
            <a:solidFill>
              <a:schemeClr val="tx1"/>
            </a:solidFill>
          </a:ln>
        </p:spPr>
        <p:txBody>
          <a:bodyPr>
            <a:normAutofit fontScale="90000"/>
          </a:bodyPr>
          <a:lstStyle/>
          <a:p>
            <a:r>
              <a:rPr lang="en-US" sz="4000" dirty="0"/>
              <a:t>Unit 9: Checklist Item 5</a:t>
            </a:r>
          </a:p>
        </p:txBody>
      </p:sp>
      <p:sp>
        <p:nvSpPr>
          <p:cNvPr id="3" name="Content Placeholder 2" descr="Slide 15: Content textbox">
            <a:extLst>
              <a:ext uri="{FF2B5EF4-FFF2-40B4-BE49-F238E27FC236}">
                <a16:creationId xmlns:a16="http://schemas.microsoft.com/office/drawing/2014/main" id="{EB55B26E-EEC9-44C3-A254-C674DF75E4CB}"/>
              </a:ext>
            </a:extLst>
          </p:cNvPr>
          <p:cNvSpPr>
            <a:spLocks noGrp="1"/>
          </p:cNvSpPr>
          <p:nvPr>
            <p:ph idx="1"/>
          </p:nvPr>
        </p:nvSpPr>
        <p:spPr>
          <a:xfrm>
            <a:off x="838200" y="637745"/>
            <a:ext cx="10515600" cy="5837700"/>
          </a:xfrm>
          <a:ln w="57150">
            <a:solidFill>
              <a:schemeClr val="tx1"/>
            </a:solidFill>
          </a:ln>
        </p:spPr>
        <p:txBody>
          <a:bodyPr/>
          <a:lstStyle/>
          <a:p>
            <a:pPr marL="0" indent="0">
              <a:buNone/>
            </a:pPr>
            <a:r>
              <a:rPr lang="en-US" sz="2400" b="1" dirty="0">
                <a:latin typeface="Arial" pitchFamily="34" charset="0"/>
                <a:ea typeface="Times New Roman"/>
                <a:cs typeface="Arial" pitchFamily="34" charset="0"/>
              </a:rPr>
              <a:t>5) Discuss how resolving the call center problem will improve the customer experience.  </a:t>
            </a:r>
          </a:p>
          <a:p>
            <a:pPr marL="0" indent="0">
              <a:buNone/>
            </a:pPr>
            <a:endParaRPr lang="en-US" b="1" dirty="0"/>
          </a:p>
        </p:txBody>
      </p:sp>
    </p:spTree>
    <p:extLst>
      <p:ext uri="{BB962C8B-B14F-4D97-AF65-F5344CB8AC3E}">
        <p14:creationId xmlns:p14="http://schemas.microsoft.com/office/powerpoint/2010/main" val="2719199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16; Title textbox">
            <a:extLst>
              <a:ext uri="{FF2B5EF4-FFF2-40B4-BE49-F238E27FC236}">
                <a16:creationId xmlns:a16="http://schemas.microsoft.com/office/drawing/2014/main" id="{F307D9E5-C289-4576-8C6A-D4AF00EEE54F}"/>
              </a:ext>
            </a:extLst>
          </p:cNvPr>
          <p:cNvSpPr>
            <a:spLocks noGrp="1"/>
          </p:cNvSpPr>
          <p:nvPr>
            <p:ph type="title"/>
          </p:nvPr>
        </p:nvSpPr>
        <p:spPr>
          <a:xfrm>
            <a:off x="838200" y="0"/>
            <a:ext cx="10515600" cy="597159"/>
          </a:xfrm>
          <a:solidFill>
            <a:schemeClr val="accent2"/>
          </a:solidFill>
          <a:ln w="57150">
            <a:solidFill>
              <a:schemeClr val="tx1"/>
            </a:solidFill>
          </a:ln>
        </p:spPr>
        <p:txBody>
          <a:bodyPr>
            <a:normAutofit fontScale="90000"/>
          </a:bodyPr>
          <a:lstStyle/>
          <a:p>
            <a:r>
              <a:rPr lang="en-US" sz="4000" dirty="0"/>
              <a:t>Unit 9: Checklist Item 6</a:t>
            </a:r>
          </a:p>
        </p:txBody>
      </p:sp>
      <p:sp>
        <p:nvSpPr>
          <p:cNvPr id="3" name="Content Placeholder 2" descr="Slide 16: Content textbox&#10;At the top: 6) Action Plan; at the bottom of the slide it says: Submit your comic book with your original responses to the Dropbox before the end of the unit. You can add a slide by right clicking on an existing slide on the left hand menu and selecting duplicate. &#10;">
            <a:extLst>
              <a:ext uri="{FF2B5EF4-FFF2-40B4-BE49-F238E27FC236}">
                <a16:creationId xmlns:a16="http://schemas.microsoft.com/office/drawing/2014/main" id="{EB55B26E-EEC9-44C3-A254-C674DF75E4CB}"/>
              </a:ext>
            </a:extLst>
          </p:cNvPr>
          <p:cNvSpPr>
            <a:spLocks noGrp="1"/>
          </p:cNvSpPr>
          <p:nvPr>
            <p:ph idx="1"/>
          </p:nvPr>
        </p:nvSpPr>
        <p:spPr>
          <a:xfrm>
            <a:off x="838200" y="597159"/>
            <a:ext cx="10515600" cy="6064898"/>
          </a:xfrm>
          <a:ln w="57150">
            <a:solidFill>
              <a:schemeClr val="tx1"/>
            </a:solidFill>
          </a:ln>
        </p:spPr>
        <p:txBody>
          <a:bodyPr>
            <a:normAutofit lnSpcReduction="10000"/>
          </a:bodyPr>
          <a:lstStyle/>
          <a:p>
            <a:pPr marL="0" indent="0">
              <a:lnSpc>
                <a:spcPct val="115000"/>
              </a:lnSpc>
              <a:spcAft>
                <a:spcPts val="1000"/>
              </a:spcAft>
              <a:buNone/>
            </a:pPr>
            <a:r>
              <a:rPr lang="en-US" sz="3400" b="1" dirty="0">
                <a:latin typeface="Arial" pitchFamily="34" charset="0"/>
                <a:ea typeface="Times New Roman"/>
                <a:cs typeface="Arial" pitchFamily="34" charset="0"/>
              </a:rPr>
              <a:t>6) Action plan:</a:t>
            </a:r>
          </a:p>
          <a:p>
            <a:pPr marL="0" indent="0">
              <a:lnSpc>
                <a:spcPct val="115000"/>
              </a:lnSpc>
              <a:spcAft>
                <a:spcPts val="1000"/>
              </a:spcAft>
              <a:buNone/>
            </a:pPr>
            <a:endParaRPr lang="en-US" b="1" dirty="0">
              <a:latin typeface="Arial" pitchFamily="34" charset="0"/>
              <a:ea typeface="Times New Roman"/>
              <a:cs typeface="Arial" pitchFamily="34" charset="0"/>
            </a:endParaRPr>
          </a:p>
          <a:p>
            <a:pPr marL="0" indent="0">
              <a:lnSpc>
                <a:spcPct val="115000"/>
              </a:lnSpc>
              <a:spcAft>
                <a:spcPts val="1000"/>
              </a:spcAft>
              <a:buNone/>
            </a:pPr>
            <a:endParaRPr lang="en-US" b="1" dirty="0">
              <a:latin typeface="Arial" pitchFamily="34" charset="0"/>
              <a:ea typeface="Times New Roman"/>
              <a:cs typeface="Arial" pitchFamily="34" charset="0"/>
            </a:endParaRPr>
          </a:p>
          <a:p>
            <a:pPr marL="0" indent="0">
              <a:lnSpc>
                <a:spcPct val="115000"/>
              </a:lnSpc>
              <a:spcAft>
                <a:spcPts val="1000"/>
              </a:spcAft>
              <a:buNone/>
            </a:pPr>
            <a:endParaRPr lang="en-US" b="1" dirty="0">
              <a:latin typeface="Arial" pitchFamily="34" charset="0"/>
              <a:ea typeface="Times New Roman"/>
              <a:cs typeface="Arial" pitchFamily="34" charset="0"/>
            </a:endParaRPr>
          </a:p>
          <a:p>
            <a:pPr marL="0" indent="0">
              <a:lnSpc>
                <a:spcPct val="115000"/>
              </a:lnSpc>
              <a:spcAft>
                <a:spcPts val="1000"/>
              </a:spcAft>
              <a:buNone/>
            </a:pPr>
            <a:endParaRPr lang="en-US" b="1" dirty="0">
              <a:latin typeface="Arial" pitchFamily="34" charset="0"/>
              <a:ea typeface="Times New Roman"/>
              <a:cs typeface="Arial" pitchFamily="34" charset="0"/>
            </a:endParaRPr>
          </a:p>
          <a:p>
            <a:pPr marL="0" indent="0">
              <a:lnSpc>
                <a:spcPct val="115000"/>
              </a:lnSpc>
              <a:spcAft>
                <a:spcPts val="1000"/>
              </a:spcAft>
              <a:buNone/>
            </a:pPr>
            <a:endParaRPr lang="en-US" b="1" dirty="0">
              <a:latin typeface="Arial" pitchFamily="34" charset="0"/>
              <a:ea typeface="Times New Roman"/>
              <a:cs typeface="Arial" pitchFamily="34" charset="0"/>
            </a:endParaRPr>
          </a:p>
          <a:p>
            <a:pPr marL="0" indent="0">
              <a:lnSpc>
                <a:spcPct val="115000"/>
              </a:lnSpc>
              <a:spcAft>
                <a:spcPts val="1000"/>
              </a:spcAft>
              <a:buNone/>
            </a:pPr>
            <a:endParaRPr lang="en-US" sz="2100" i="1" dirty="0">
              <a:latin typeface="Arial" panose="020B0604020202020204" pitchFamily="34" charset="0"/>
              <a:ea typeface="Times New Roman"/>
              <a:cs typeface="Arial" panose="020B0604020202020204" pitchFamily="34" charset="0"/>
            </a:endParaRPr>
          </a:p>
          <a:p>
            <a:pPr marL="0" indent="0">
              <a:lnSpc>
                <a:spcPct val="110000"/>
              </a:lnSpc>
              <a:spcAft>
                <a:spcPts val="1000"/>
              </a:spcAft>
              <a:buNone/>
            </a:pPr>
            <a:r>
              <a:rPr lang="en-US" sz="1900" i="1" dirty="0">
                <a:latin typeface="Arial" panose="020B0604020202020204" pitchFamily="34" charset="0"/>
                <a:ea typeface="Times New Roman"/>
                <a:cs typeface="Arial" panose="020B0604020202020204" pitchFamily="34" charset="0"/>
              </a:rPr>
              <a:t>Submit your comic book with your original responses to the Dropbox before the end of the unit. You can add a slide by right clicking on an existing slide on the left hand menu and selecting duplicate</a:t>
            </a:r>
            <a:r>
              <a:rPr lang="en-US" sz="1800" i="1" dirty="0">
                <a:solidFill>
                  <a:srgbClr val="FF0000"/>
                </a:solidFill>
                <a:latin typeface="Arial" panose="020B0604020202020204" pitchFamily="34" charset="0"/>
                <a:ea typeface="Times New Roman"/>
                <a:cs typeface="Arial" panose="020B0604020202020204" pitchFamily="34" charset="0"/>
              </a:rPr>
              <a:t>. </a:t>
            </a:r>
            <a:r>
              <a:rPr lang="en-US" sz="1800" i="1" dirty="0">
                <a:solidFill>
                  <a:srgbClr val="C00000"/>
                </a:solidFill>
                <a:latin typeface="Arial" panose="020B0604020202020204" pitchFamily="34" charset="0"/>
                <a:ea typeface="Times New Roman"/>
                <a:cs typeface="Arial" panose="020B0604020202020204" pitchFamily="34" charset="0"/>
              </a:rPr>
              <a:t>Delete this verbiage before submittal</a:t>
            </a:r>
            <a:r>
              <a:rPr lang="en-US" sz="2400" i="1" dirty="0">
                <a:solidFill>
                  <a:srgbClr val="C00000"/>
                </a:solidFill>
                <a:latin typeface="Arial" panose="020B0604020202020204" pitchFamily="34" charset="0"/>
                <a:ea typeface="Times New Roman"/>
                <a:cs typeface="Arial" panose="020B0604020202020204" pitchFamily="34" charset="0"/>
              </a:rPr>
              <a:t>. </a:t>
            </a:r>
          </a:p>
          <a:p>
            <a:pPr marL="0" indent="0">
              <a:lnSpc>
                <a:spcPct val="115000"/>
              </a:lnSpc>
              <a:spcAft>
                <a:spcPts val="1000"/>
              </a:spcAft>
              <a:buNone/>
            </a:pPr>
            <a:endParaRPr lang="en-US" sz="2100" i="1" dirty="0">
              <a:latin typeface="Arial" panose="020B0604020202020204" pitchFamily="34" charset="0"/>
              <a:ea typeface="Times New Roman"/>
              <a:cs typeface="Arial" panose="020B0604020202020204" pitchFamily="34" charset="0"/>
            </a:endParaRPr>
          </a:p>
          <a:p>
            <a:pPr marL="0" indent="0">
              <a:lnSpc>
                <a:spcPct val="115000"/>
              </a:lnSpc>
              <a:spcAft>
                <a:spcPts val="1000"/>
              </a:spcAft>
              <a:buNone/>
            </a:pPr>
            <a:endParaRPr lang="en-US" b="1" dirty="0">
              <a:latin typeface="Arial" pitchFamily="34" charset="0"/>
              <a:ea typeface="Times New Roman"/>
              <a:cs typeface="Arial" pitchFamily="34" charset="0"/>
            </a:endParaRPr>
          </a:p>
          <a:p>
            <a:pPr marL="0" indent="0">
              <a:lnSpc>
                <a:spcPct val="115000"/>
              </a:lnSpc>
              <a:spcAft>
                <a:spcPts val="1000"/>
              </a:spcAft>
              <a:buNone/>
            </a:pPr>
            <a:endParaRPr lang="en-US" b="1" dirty="0">
              <a:latin typeface="Arial" pitchFamily="34" charset="0"/>
              <a:ea typeface="Times New Roman"/>
              <a:cs typeface="Arial" pitchFamily="34" charset="0"/>
            </a:endParaRPr>
          </a:p>
        </p:txBody>
      </p:sp>
    </p:spTree>
    <p:extLst>
      <p:ext uri="{BB962C8B-B14F-4D97-AF65-F5344CB8AC3E}">
        <p14:creationId xmlns:p14="http://schemas.microsoft.com/office/powerpoint/2010/main" val="887559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TotalTime>
  <Words>1066</Words>
  <Application>Microsoft Office PowerPoint</Application>
  <PresentationFormat>Widescreen</PresentationFormat>
  <Paragraphs>57</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Times New Roman</vt:lpstr>
      <vt:lpstr>Office Theme</vt:lpstr>
      <vt:lpstr>Unit 9 Assignment</vt:lpstr>
      <vt:lpstr>Unit 9 Assignment: Introduction</vt:lpstr>
      <vt:lpstr>Unit 9 Metrics</vt:lpstr>
      <vt:lpstr>Unit 9 Instructions</vt:lpstr>
      <vt:lpstr>Business person on her cell phone to the customer service team day 1: </vt:lpstr>
      <vt:lpstr>2nd call to the customer service line within minutes of the first call to Customer Service. </vt:lpstr>
      <vt:lpstr> Customer #3 calls in from Dubai to the call center in Almeria, Spain. </vt:lpstr>
      <vt:lpstr> Customer #3 continues call from Dubai to the call center in Almeria, Spain. </vt:lpstr>
      <vt:lpstr>Unit 9 Results 1</vt:lpstr>
      <vt:lpstr>Unit 9 Results 2</vt:lpstr>
      <vt:lpstr>Unit 9: Checklist Item 1:</vt:lpstr>
      <vt:lpstr>Unit 9: Checklist Item 2:</vt:lpstr>
      <vt:lpstr>Unit 9: Checklist Item 3</vt:lpstr>
      <vt:lpstr>Unit 9: Checklist Item 4</vt:lpstr>
      <vt:lpstr>Unit 9: Checklist Item 5</vt:lpstr>
      <vt:lpstr>Unit 9: Checklist Item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 Scott Valdez</dc:creator>
  <cp:lastModifiedBy>Dee Scott Valdez</cp:lastModifiedBy>
  <cp:revision>78</cp:revision>
  <dcterms:created xsi:type="dcterms:W3CDTF">2023-07-31T23:18:07Z</dcterms:created>
  <dcterms:modified xsi:type="dcterms:W3CDTF">2023-08-01T15:56:41Z</dcterms:modified>
  <cp:contentStatus/>
</cp:coreProperties>
</file>