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charts/chart1.xml" ContentType="application/vnd.openxmlformats-officedocument.drawingml.chart+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2" r:id="rId2"/>
    <p:sldId id="283" r:id="rId3"/>
    <p:sldId id="273" r:id="rId4"/>
    <p:sldId id="275" r:id="rId5"/>
    <p:sldId id="266" r:id="rId6"/>
    <p:sldId id="276" r:id="rId7"/>
    <p:sldId id="277" r:id="rId8"/>
    <p:sldId id="278" r:id="rId9"/>
    <p:sldId id="279" r:id="rId10"/>
    <p:sldId id="280" r:id="rId11"/>
    <p:sldId id="281" r:id="rId12"/>
    <p:sldId id="285" r:id="rId13"/>
    <p:sldId id="284" r:id="rId14"/>
    <p:sldId id="286" r:id="rId15"/>
    <p:sldId id="282"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78" autoAdjust="0"/>
    <p:restoredTop sz="96066" autoAdjust="0"/>
  </p:normalViewPr>
  <p:slideViewPr>
    <p:cSldViewPr>
      <p:cViewPr varScale="1">
        <p:scale>
          <a:sx n="83" d="100"/>
          <a:sy n="83" d="100"/>
        </p:scale>
        <p:origin x="159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Sheet1!$B$2</c:f>
              <c:strCache>
                <c:ptCount val="1"/>
                <c:pt idx="0">
                  <c:v> L.A.</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Sheet1!$B$3:$B$6</c:f>
              <c:numCache>
                <c:formatCode>General</c:formatCode>
                <c:ptCount val="4"/>
                <c:pt idx="0">
                  <c:v>1</c:v>
                </c:pt>
                <c:pt idx="1">
                  <c:v>2</c:v>
                </c:pt>
                <c:pt idx="2">
                  <c:v>3</c:v>
                </c:pt>
                <c:pt idx="3">
                  <c:v>56</c:v>
                </c:pt>
              </c:numCache>
            </c:numRef>
          </c:val>
          <c:smooth val="0"/>
          <c:extLst>
            <c:ext xmlns:c16="http://schemas.microsoft.com/office/drawing/2014/chart" uri="{C3380CC4-5D6E-409C-BE32-E72D297353CC}">
              <c16:uniqueId val="{00000000-D95D-4BFF-A040-3150AD4080E0}"/>
            </c:ext>
          </c:extLst>
        </c:ser>
        <c:ser>
          <c:idx val="1"/>
          <c:order val="1"/>
          <c:tx>
            <c:strRef>
              <c:f>Sheet1!$C$2</c:f>
              <c:strCache>
                <c:ptCount val="1"/>
                <c:pt idx="0">
                  <c:v>IA</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Sheet1!$C$3:$C$6</c:f>
              <c:numCache>
                <c:formatCode>General</c:formatCode>
                <c:ptCount val="4"/>
                <c:pt idx="0">
                  <c:v>0</c:v>
                </c:pt>
                <c:pt idx="1">
                  <c:v>2</c:v>
                </c:pt>
                <c:pt idx="2">
                  <c:v>2</c:v>
                </c:pt>
                <c:pt idx="3">
                  <c:v>47</c:v>
                </c:pt>
              </c:numCache>
            </c:numRef>
          </c:val>
          <c:smooth val="0"/>
          <c:extLst>
            <c:ext xmlns:c16="http://schemas.microsoft.com/office/drawing/2014/chart" uri="{C3380CC4-5D6E-409C-BE32-E72D297353CC}">
              <c16:uniqueId val="{00000001-D95D-4BFF-A040-3150AD4080E0}"/>
            </c:ext>
          </c:extLst>
        </c:ser>
        <c:ser>
          <c:idx val="2"/>
          <c:order val="2"/>
          <c:tx>
            <c:strRef>
              <c:f>Sheet1!$D$2</c:f>
              <c:strCache>
                <c:ptCount val="1"/>
                <c:pt idx="0">
                  <c:v>Costa Rica</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Sheet1!$D$3:$D$6</c:f>
              <c:numCache>
                <c:formatCode>General</c:formatCode>
                <c:ptCount val="4"/>
                <c:pt idx="0">
                  <c:v>0</c:v>
                </c:pt>
                <c:pt idx="1">
                  <c:v>1</c:v>
                </c:pt>
                <c:pt idx="2">
                  <c:v>0</c:v>
                </c:pt>
                <c:pt idx="3">
                  <c:v>29</c:v>
                </c:pt>
              </c:numCache>
            </c:numRef>
          </c:val>
          <c:smooth val="0"/>
          <c:extLst>
            <c:ext xmlns:c16="http://schemas.microsoft.com/office/drawing/2014/chart" uri="{C3380CC4-5D6E-409C-BE32-E72D297353CC}">
              <c16:uniqueId val="{00000002-D95D-4BFF-A040-3150AD4080E0}"/>
            </c:ext>
          </c:extLst>
        </c:ser>
        <c:ser>
          <c:idx val="3"/>
          <c:order val="3"/>
          <c:tx>
            <c:strRef>
              <c:f>Sheet1!$E$2</c:f>
              <c:strCache>
                <c:ptCount val="1"/>
                <c:pt idx="0">
                  <c:v>Brazil</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Sheet1!$E$3:$E$6</c:f>
              <c:numCache>
                <c:formatCode>General</c:formatCode>
                <c:ptCount val="4"/>
                <c:pt idx="0">
                  <c:v>1</c:v>
                </c:pt>
                <c:pt idx="1">
                  <c:v>2</c:v>
                </c:pt>
                <c:pt idx="2">
                  <c:v>3</c:v>
                </c:pt>
                <c:pt idx="3">
                  <c:v>89</c:v>
                </c:pt>
              </c:numCache>
            </c:numRef>
          </c:val>
          <c:smooth val="0"/>
          <c:extLst>
            <c:ext xmlns:c16="http://schemas.microsoft.com/office/drawing/2014/chart" uri="{C3380CC4-5D6E-409C-BE32-E72D297353CC}">
              <c16:uniqueId val="{00000003-D95D-4BFF-A040-3150AD4080E0}"/>
            </c:ext>
          </c:extLst>
        </c:ser>
        <c:ser>
          <c:idx val="4"/>
          <c:order val="4"/>
          <c:tx>
            <c:strRef>
              <c:f>Sheet1!$F$2</c:f>
              <c:strCache>
                <c:ptCount val="1"/>
                <c:pt idx="0">
                  <c:v>NY</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Sheet1!$F$3:$F$6</c:f>
              <c:numCache>
                <c:formatCode>General</c:formatCode>
                <c:ptCount val="4"/>
                <c:pt idx="0">
                  <c:v>2</c:v>
                </c:pt>
                <c:pt idx="1">
                  <c:v>3</c:v>
                </c:pt>
                <c:pt idx="2">
                  <c:v>1</c:v>
                </c:pt>
                <c:pt idx="3">
                  <c:v>123</c:v>
                </c:pt>
              </c:numCache>
            </c:numRef>
          </c:val>
          <c:smooth val="0"/>
          <c:extLst>
            <c:ext xmlns:c16="http://schemas.microsoft.com/office/drawing/2014/chart" uri="{C3380CC4-5D6E-409C-BE32-E72D297353CC}">
              <c16:uniqueId val="{00000004-D95D-4BFF-A040-3150AD4080E0}"/>
            </c:ext>
          </c:extLst>
        </c:ser>
        <c:ser>
          <c:idx val="5"/>
          <c:order val="5"/>
          <c:tx>
            <c:strRef>
              <c:f>Sheet1!$G$2</c:f>
              <c:strCache>
                <c:ptCount val="1"/>
                <c:pt idx="0">
                  <c:v>UK</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Sheet1!$G$3:$G$6</c:f>
              <c:numCache>
                <c:formatCode>General</c:formatCode>
                <c:ptCount val="4"/>
                <c:pt idx="0">
                  <c:v>3</c:v>
                </c:pt>
                <c:pt idx="1">
                  <c:v>1</c:v>
                </c:pt>
                <c:pt idx="2">
                  <c:v>2</c:v>
                </c:pt>
                <c:pt idx="3">
                  <c:v>147</c:v>
                </c:pt>
              </c:numCache>
            </c:numRef>
          </c:val>
          <c:smooth val="0"/>
          <c:extLst>
            <c:ext xmlns:c16="http://schemas.microsoft.com/office/drawing/2014/chart" uri="{C3380CC4-5D6E-409C-BE32-E72D297353CC}">
              <c16:uniqueId val="{00000005-D95D-4BFF-A040-3150AD4080E0}"/>
            </c:ext>
          </c:extLst>
        </c:ser>
        <c:ser>
          <c:idx val="6"/>
          <c:order val="6"/>
          <c:tx>
            <c:strRef>
              <c:f>Sheet1!$H$2</c:f>
              <c:strCache>
                <c:ptCount val="1"/>
                <c:pt idx="0">
                  <c:v>France</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Sheet1!$H$3:$H$6</c:f>
              <c:numCache>
                <c:formatCode>General</c:formatCode>
                <c:ptCount val="4"/>
                <c:pt idx="0">
                  <c:v>1</c:v>
                </c:pt>
                <c:pt idx="1">
                  <c:v>2</c:v>
                </c:pt>
                <c:pt idx="2">
                  <c:v>0</c:v>
                </c:pt>
                <c:pt idx="3">
                  <c:v>162</c:v>
                </c:pt>
              </c:numCache>
            </c:numRef>
          </c:val>
          <c:smooth val="0"/>
          <c:extLst>
            <c:ext xmlns:c16="http://schemas.microsoft.com/office/drawing/2014/chart" uri="{C3380CC4-5D6E-409C-BE32-E72D297353CC}">
              <c16:uniqueId val="{00000006-D95D-4BFF-A040-3150AD4080E0}"/>
            </c:ext>
          </c:extLst>
        </c:ser>
        <c:ser>
          <c:idx val="7"/>
          <c:order val="7"/>
          <c:tx>
            <c:strRef>
              <c:f>Sheet1!$I$2</c:f>
              <c:strCache>
                <c:ptCount val="1"/>
                <c:pt idx="0">
                  <c:v>Spain</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Sheet1!$I$3:$I$6</c:f>
              <c:numCache>
                <c:formatCode>General</c:formatCode>
                <c:ptCount val="4"/>
                <c:pt idx="0">
                  <c:v>1</c:v>
                </c:pt>
                <c:pt idx="1">
                  <c:v>1</c:v>
                </c:pt>
                <c:pt idx="2">
                  <c:v>0</c:v>
                </c:pt>
                <c:pt idx="3">
                  <c:v>132</c:v>
                </c:pt>
              </c:numCache>
            </c:numRef>
          </c:val>
          <c:smooth val="0"/>
          <c:extLst>
            <c:ext xmlns:c16="http://schemas.microsoft.com/office/drawing/2014/chart" uri="{C3380CC4-5D6E-409C-BE32-E72D297353CC}">
              <c16:uniqueId val="{00000007-D95D-4BFF-A040-3150AD4080E0}"/>
            </c:ext>
          </c:extLst>
        </c:ser>
        <c:ser>
          <c:idx val="8"/>
          <c:order val="8"/>
          <c:tx>
            <c:strRef>
              <c:f>Sheet1!$J$2</c:f>
              <c:strCache>
                <c:ptCount val="1"/>
                <c:pt idx="0">
                  <c:v>Germany</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Sheet1!$J$3:$J$6</c:f>
              <c:numCache>
                <c:formatCode>General</c:formatCode>
                <c:ptCount val="4"/>
                <c:pt idx="0">
                  <c:v>1</c:v>
                </c:pt>
                <c:pt idx="1">
                  <c:v>3</c:v>
                </c:pt>
                <c:pt idx="2">
                  <c:v>2</c:v>
                </c:pt>
                <c:pt idx="3">
                  <c:v>212</c:v>
                </c:pt>
              </c:numCache>
            </c:numRef>
          </c:val>
          <c:smooth val="0"/>
          <c:extLst>
            <c:ext xmlns:c16="http://schemas.microsoft.com/office/drawing/2014/chart" uri="{C3380CC4-5D6E-409C-BE32-E72D297353CC}">
              <c16:uniqueId val="{00000008-D95D-4BFF-A040-3150AD4080E0}"/>
            </c:ext>
          </c:extLst>
        </c:ser>
        <c:ser>
          <c:idx val="9"/>
          <c:order val="9"/>
          <c:tx>
            <c:strRef>
              <c:f>Sheet1!$K$2</c:f>
              <c:strCache>
                <c:ptCount val="1"/>
                <c:pt idx="0">
                  <c:v>India</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Sheet1!$K$3:$K$6</c:f>
              <c:numCache>
                <c:formatCode>General</c:formatCode>
                <c:ptCount val="4"/>
                <c:pt idx="0">
                  <c:v>2</c:v>
                </c:pt>
                <c:pt idx="1">
                  <c:v>2</c:v>
                </c:pt>
                <c:pt idx="2">
                  <c:v>1</c:v>
                </c:pt>
                <c:pt idx="3">
                  <c:v>254</c:v>
                </c:pt>
              </c:numCache>
            </c:numRef>
          </c:val>
          <c:smooth val="0"/>
          <c:extLst>
            <c:ext xmlns:c16="http://schemas.microsoft.com/office/drawing/2014/chart" uri="{C3380CC4-5D6E-409C-BE32-E72D297353CC}">
              <c16:uniqueId val="{00000009-D95D-4BFF-A040-3150AD4080E0}"/>
            </c:ext>
          </c:extLst>
        </c:ser>
        <c:ser>
          <c:idx val="10"/>
          <c:order val="10"/>
          <c:tx>
            <c:strRef>
              <c:f>Sheet1!$L$2</c:f>
              <c:strCache>
                <c:ptCount val="1"/>
                <c:pt idx="0">
                  <c:v>Hong Kong</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Sheet1!$L$3:$L$6</c:f>
              <c:numCache>
                <c:formatCode>General</c:formatCode>
                <c:ptCount val="4"/>
                <c:pt idx="0">
                  <c:v>2</c:v>
                </c:pt>
                <c:pt idx="1">
                  <c:v>2</c:v>
                </c:pt>
                <c:pt idx="2">
                  <c:v>2</c:v>
                </c:pt>
                <c:pt idx="3">
                  <c:v>421</c:v>
                </c:pt>
              </c:numCache>
            </c:numRef>
          </c:val>
          <c:smooth val="0"/>
          <c:extLst>
            <c:ext xmlns:c16="http://schemas.microsoft.com/office/drawing/2014/chart" uri="{C3380CC4-5D6E-409C-BE32-E72D297353CC}">
              <c16:uniqueId val="{0000000A-D95D-4BFF-A040-3150AD4080E0}"/>
            </c:ext>
          </c:extLst>
        </c:ser>
        <c:ser>
          <c:idx val="11"/>
          <c:order val="11"/>
          <c:tx>
            <c:strRef>
              <c:f>Sheet1!$M$2</c:f>
              <c:strCache>
                <c:ptCount val="1"/>
                <c:pt idx="0">
                  <c:v>So. Africa</c:v>
                </c:pt>
              </c:strCache>
            </c:strRef>
          </c:tx>
          <c:cat>
            <c:strRef>
              <c:f>Sheet1!$A$3:$A$6</c:f>
              <c:strCache>
                <c:ptCount val="4"/>
                <c:pt idx="0">
                  <c:v>Customer Calls: Product 1</c:v>
                </c:pt>
                <c:pt idx="1">
                  <c:v>Customer Calls:Product 3 </c:v>
                </c:pt>
                <c:pt idx="2">
                  <c:v>Customer Calls: Product 4</c:v>
                </c:pt>
                <c:pt idx="3">
                  <c:v>Customer Calls: Product 7</c:v>
                </c:pt>
              </c:strCache>
            </c:strRef>
          </c:cat>
          <c:val>
            <c:numRef>
              <c:f>Sheet1!$M$3:$M$6</c:f>
              <c:numCache>
                <c:formatCode>General</c:formatCode>
                <c:ptCount val="4"/>
                <c:pt idx="0">
                  <c:v>0</c:v>
                </c:pt>
                <c:pt idx="1">
                  <c:v>1</c:v>
                </c:pt>
                <c:pt idx="2">
                  <c:v>0</c:v>
                </c:pt>
                <c:pt idx="3">
                  <c:v>122</c:v>
                </c:pt>
              </c:numCache>
            </c:numRef>
          </c:val>
          <c:smooth val="0"/>
          <c:extLst>
            <c:ext xmlns:c16="http://schemas.microsoft.com/office/drawing/2014/chart" uri="{C3380CC4-5D6E-409C-BE32-E72D297353CC}">
              <c16:uniqueId val="{0000000B-D95D-4BFF-A040-3150AD4080E0}"/>
            </c:ext>
          </c:extLst>
        </c:ser>
        <c:dLbls>
          <c:showLegendKey val="0"/>
          <c:showVal val="0"/>
          <c:showCatName val="0"/>
          <c:showSerName val="0"/>
          <c:showPercent val="0"/>
          <c:showBubbleSize val="0"/>
        </c:dLbls>
        <c:marker val="1"/>
        <c:smooth val="0"/>
        <c:axId val="206539856"/>
        <c:axId val="206540248"/>
      </c:lineChart>
      <c:catAx>
        <c:axId val="206539856"/>
        <c:scaling>
          <c:orientation val="minMax"/>
        </c:scaling>
        <c:delete val="0"/>
        <c:axPos val="b"/>
        <c:numFmt formatCode="General" sourceLinked="0"/>
        <c:majorTickMark val="out"/>
        <c:minorTickMark val="none"/>
        <c:tickLblPos val="nextTo"/>
        <c:crossAx val="206540248"/>
        <c:crosses val="autoZero"/>
        <c:auto val="1"/>
        <c:lblAlgn val="ctr"/>
        <c:lblOffset val="100"/>
        <c:noMultiLvlLbl val="0"/>
      </c:catAx>
      <c:valAx>
        <c:axId val="206540248"/>
        <c:scaling>
          <c:orientation val="minMax"/>
        </c:scaling>
        <c:delete val="0"/>
        <c:axPos val="l"/>
        <c:majorGridlines/>
        <c:numFmt formatCode="General" sourceLinked="1"/>
        <c:majorTickMark val="out"/>
        <c:minorTickMark val="none"/>
        <c:tickLblPos val="nextTo"/>
        <c:crossAx val="206539856"/>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1E9FB-B865-45DA-AF08-246D3F2BDC3B}" type="datetimeFigureOut">
              <a:rPr lang="en-US" smtClean="0"/>
              <a:t>8/24/2018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1AAD92-90EE-4C51-8A78-B4C12A8EFC09}" type="slidenum">
              <a:rPr lang="en-US" smtClean="0"/>
              <a:t>‹#›</a:t>
            </a:fld>
            <a:endParaRPr lang="en-US" dirty="0"/>
          </a:p>
        </p:txBody>
      </p:sp>
    </p:spTree>
    <p:extLst>
      <p:ext uri="{BB962C8B-B14F-4D97-AF65-F5344CB8AC3E}">
        <p14:creationId xmlns:p14="http://schemas.microsoft.com/office/powerpoint/2010/main" val="1437335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1AAD92-90EE-4C51-8A78-B4C12A8EFC09}" type="slidenum">
              <a:rPr lang="en-US" smtClean="0"/>
              <a:t>1</a:t>
            </a:fld>
            <a:endParaRPr lang="en-US" dirty="0"/>
          </a:p>
        </p:txBody>
      </p:sp>
    </p:spTree>
    <p:extLst>
      <p:ext uri="{BB962C8B-B14F-4D97-AF65-F5344CB8AC3E}">
        <p14:creationId xmlns:p14="http://schemas.microsoft.com/office/powerpoint/2010/main" val="1784498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Remember</a:t>
            </a:r>
            <a:r>
              <a:rPr lang="en-US" dirty="0" smtClean="0"/>
              <a:t> that</a:t>
            </a:r>
            <a:r>
              <a:rPr lang="en-US" baseline="0" dirty="0" smtClean="0"/>
              <a:t> the problem is not necessarily the priority here. So provide a brief summary of the problem. Then describe the priorities in terms of the customer and providing the best customer service possible using your CSR Tool Belt. You can always add a slide if necessary by selecting this slide on the left hand navigation, then right click on it and select add new slide. </a:t>
            </a:r>
            <a:endParaRPr lang="en-US" dirty="0"/>
          </a:p>
        </p:txBody>
      </p:sp>
      <p:sp>
        <p:nvSpPr>
          <p:cNvPr id="4" name="Slide Number Placeholder 3"/>
          <p:cNvSpPr>
            <a:spLocks noGrp="1"/>
          </p:cNvSpPr>
          <p:nvPr>
            <p:ph type="sldNum" sz="quarter" idx="10"/>
          </p:nvPr>
        </p:nvSpPr>
        <p:spPr/>
        <p:txBody>
          <a:bodyPr/>
          <a:lstStyle/>
          <a:p>
            <a:fld id="{FA1AAD92-90EE-4C51-8A78-B4C12A8EFC09}" type="slidenum">
              <a:rPr lang="en-US" smtClean="0"/>
              <a:t>10</a:t>
            </a:fld>
            <a:endParaRPr lang="en-US" dirty="0"/>
          </a:p>
        </p:txBody>
      </p:sp>
    </p:spTree>
    <p:extLst>
      <p:ext uri="{BB962C8B-B14F-4D97-AF65-F5344CB8AC3E}">
        <p14:creationId xmlns:p14="http://schemas.microsoft.com/office/powerpoint/2010/main" val="1796403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1AAD92-90EE-4C51-8A78-B4C12A8EFC09}" type="slidenum">
              <a:rPr lang="en-US" smtClean="0"/>
              <a:t>2</a:t>
            </a:fld>
            <a:endParaRPr lang="en-US" dirty="0"/>
          </a:p>
        </p:txBody>
      </p:sp>
    </p:spTree>
    <p:extLst>
      <p:ext uri="{BB962C8B-B14F-4D97-AF65-F5344CB8AC3E}">
        <p14:creationId xmlns:p14="http://schemas.microsoft.com/office/powerpoint/2010/main" val="4029841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1AAD92-90EE-4C51-8A78-B4C12A8EFC09}" type="slidenum">
              <a:rPr lang="en-US" smtClean="0"/>
              <a:t>3</a:t>
            </a:fld>
            <a:endParaRPr lang="en-US" dirty="0"/>
          </a:p>
        </p:txBody>
      </p:sp>
    </p:spTree>
    <p:extLst>
      <p:ext uri="{BB962C8B-B14F-4D97-AF65-F5344CB8AC3E}">
        <p14:creationId xmlns:p14="http://schemas.microsoft.com/office/powerpoint/2010/main" val="593784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1AAD92-90EE-4C51-8A78-B4C12A8EFC09}" type="slidenum">
              <a:rPr lang="en-US" smtClean="0"/>
              <a:t>4</a:t>
            </a:fld>
            <a:endParaRPr lang="en-US" dirty="0"/>
          </a:p>
        </p:txBody>
      </p:sp>
    </p:spTree>
    <p:extLst>
      <p:ext uri="{BB962C8B-B14F-4D97-AF65-F5344CB8AC3E}">
        <p14:creationId xmlns:p14="http://schemas.microsoft.com/office/powerpoint/2010/main" val="644151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1AAD92-90EE-4C51-8A78-B4C12A8EFC09}" type="slidenum">
              <a:rPr lang="en-US" smtClean="0"/>
              <a:t>5</a:t>
            </a:fld>
            <a:endParaRPr lang="en-US" dirty="0"/>
          </a:p>
        </p:txBody>
      </p:sp>
    </p:spTree>
    <p:extLst>
      <p:ext uri="{BB962C8B-B14F-4D97-AF65-F5344CB8AC3E}">
        <p14:creationId xmlns:p14="http://schemas.microsoft.com/office/powerpoint/2010/main" val="2067268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1AAD92-90EE-4C51-8A78-B4C12A8EFC09}" type="slidenum">
              <a:rPr lang="en-US" smtClean="0"/>
              <a:t>6</a:t>
            </a:fld>
            <a:endParaRPr lang="en-US" dirty="0"/>
          </a:p>
        </p:txBody>
      </p:sp>
    </p:spTree>
    <p:extLst>
      <p:ext uri="{BB962C8B-B14F-4D97-AF65-F5344CB8AC3E}">
        <p14:creationId xmlns:p14="http://schemas.microsoft.com/office/powerpoint/2010/main" val="4254803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1AAD92-90EE-4C51-8A78-B4C12A8EFC09}" type="slidenum">
              <a:rPr lang="en-US" smtClean="0"/>
              <a:t>7</a:t>
            </a:fld>
            <a:endParaRPr lang="en-US" dirty="0"/>
          </a:p>
        </p:txBody>
      </p:sp>
    </p:spTree>
    <p:extLst>
      <p:ext uri="{BB962C8B-B14F-4D97-AF65-F5344CB8AC3E}">
        <p14:creationId xmlns:p14="http://schemas.microsoft.com/office/powerpoint/2010/main" val="1702613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1AAD92-90EE-4C51-8A78-B4C12A8EFC09}" type="slidenum">
              <a:rPr lang="en-US" smtClean="0"/>
              <a:t>8</a:t>
            </a:fld>
            <a:endParaRPr lang="en-US" dirty="0"/>
          </a:p>
        </p:txBody>
      </p:sp>
    </p:spTree>
    <p:extLst>
      <p:ext uri="{BB962C8B-B14F-4D97-AF65-F5344CB8AC3E}">
        <p14:creationId xmlns:p14="http://schemas.microsoft.com/office/powerpoint/2010/main" val="244088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1AAD92-90EE-4C51-8A78-B4C12A8EFC09}" type="slidenum">
              <a:rPr lang="en-US" smtClean="0"/>
              <a:t>9</a:t>
            </a:fld>
            <a:endParaRPr lang="en-US" dirty="0"/>
          </a:p>
        </p:txBody>
      </p:sp>
    </p:spTree>
    <p:extLst>
      <p:ext uri="{BB962C8B-B14F-4D97-AF65-F5344CB8AC3E}">
        <p14:creationId xmlns:p14="http://schemas.microsoft.com/office/powerpoint/2010/main" val="551524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3495917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192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3CB92-4950-49C2-9954-E61895F9AE8F}" type="datetimeFigureOut">
              <a:rPr lang="en-US" smtClean="0"/>
              <a:t>8/24/2018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A058E-34A8-4C26-B188-77D4755D5ECE}" type="slidenum">
              <a:rPr lang="en-US" smtClean="0"/>
              <a:t>‹#›</a:t>
            </a:fld>
            <a:endParaRPr lang="en-US" dirty="0"/>
          </a:p>
        </p:txBody>
      </p:sp>
    </p:spTree>
    <p:extLst>
      <p:ext uri="{BB962C8B-B14F-4D97-AF65-F5344CB8AC3E}">
        <p14:creationId xmlns:p14="http://schemas.microsoft.com/office/powerpoint/2010/main" val="4058035501"/>
      </p:ext>
    </p:extLst>
  </p:cSld>
  <p:clrMap bg1="lt1" tx1="dk1" bg2="lt2" tx2="dk2" accent1="accent1" accent2="accent2" accent3="accent3" accent4="accent4" accent5="accent5" accent6="accent6" hlink="hlink" folHlink="folHlink"/>
  <p:sldLayoutIdLst>
    <p:sldLayoutId id="214748367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5.xml"/><Relationship Id="rId5" Type="http://schemas.openxmlformats.org/officeDocument/2006/relationships/image" Target="../media/image2.jpe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6.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7.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8.xml"/><Relationship Id="rId5" Type="http://schemas.openxmlformats.org/officeDocument/2006/relationships/image" Target="../media/image6.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title="Slide 1 bckground white texbox slide"/>
          <p:cNvGrpSpPr/>
          <p:nvPr/>
        </p:nvGrpSpPr>
        <p:grpSpPr>
          <a:xfrm>
            <a:off x="-52645" y="163286"/>
            <a:ext cx="9011194" cy="5856516"/>
            <a:chOff x="-19594" y="1972765"/>
            <a:chExt cx="9011194" cy="4732835"/>
          </a:xfrm>
        </p:grpSpPr>
        <p:sp>
          <p:nvSpPr>
            <p:cNvPr id="4" name="Rectangle 3" title="slide 1 decorative black border"/>
            <p:cNvSpPr/>
            <p:nvPr/>
          </p:nvSpPr>
          <p:spPr>
            <a:xfrm>
              <a:off x="152400" y="2362200"/>
              <a:ext cx="8839200" cy="4343400"/>
            </a:xfrm>
            <a:prstGeom prst="rect">
              <a:avLst/>
            </a:prstGeom>
            <a:no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pSp>
          <p:nvGrpSpPr>
            <p:cNvPr id="2" name="Group 1"/>
            <p:cNvGrpSpPr/>
            <p:nvPr/>
          </p:nvGrpSpPr>
          <p:grpSpPr>
            <a:xfrm>
              <a:off x="-19594" y="1972765"/>
              <a:ext cx="2991394" cy="360680"/>
              <a:chOff x="137160" y="243080"/>
              <a:chExt cx="4648200" cy="420097"/>
            </a:xfrm>
          </p:grpSpPr>
          <p:sp>
            <p:nvSpPr>
              <p:cNvPr id="7" name="Rectangle 6" title="Title textbox_Unit 9 Assignment"/>
              <p:cNvSpPr/>
              <p:nvPr/>
            </p:nvSpPr>
            <p:spPr>
              <a:xfrm>
                <a:off x="137160" y="243080"/>
                <a:ext cx="4648200" cy="420097"/>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5" name="TextBox 4"/>
              <p:cNvSpPr txBox="1"/>
              <p:nvPr/>
            </p:nvSpPr>
            <p:spPr>
              <a:xfrm>
                <a:off x="167606" y="271876"/>
                <a:ext cx="4617754" cy="376608"/>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a:solidFill>
                      <a:schemeClr val="tx1"/>
                    </a:solidFill>
                    <a:latin typeface="Arial" pitchFamily="34" charset="0"/>
                    <a:cs typeface="Arial" pitchFamily="34" charset="0"/>
                  </a:rPr>
                  <a:t>Unit 9 Assignment</a:t>
                </a:r>
              </a:p>
            </p:txBody>
          </p:sp>
        </p:grpSp>
        <p:sp>
          <p:nvSpPr>
            <p:cNvPr id="6" name="TextBox 5" descr="Slide #1: A new company called Business Executive has been in business just one year with miraculous success. Their newest product, a laptop bag that has built in legs and allows the business person to simply unzip the bag and fold down the legs obviously needs some changes. Customer Service has been inundated in the last 48 hours since the launch of  the new product (Product No.7) on their website.  There were presales allowed for priority customers with promised arrival of their new laptop bag and stand on the day of launch in New York. &#10;&#10;The metrics started populating from the Eastern time zone and rolled out across the world with just a 10-15 minute delay. This company has stores in various major airports throughout the world and a website. Their call centers are located in Los Angeles, CA, Des Moines, IA, Albany, NY, and outside the United States in: the United Kingdom, Spain, Brazil, Cost Rica, France, Germany, India, Hong Kong, and South Africa. &#10;" title="Unit 9 Assignment"/>
            <p:cNvSpPr txBox="1"/>
            <p:nvPr/>
          </p:nvSpPr>
          <p:spPr>
            <a:xfrm>
              <a:off x="228600" y="2395025"/>
              <a:ext cx="8534400" cy="3606497"/>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endParaRPr lang="en-US" sz="2000" dirty="0" smtClean="0">
                <a:solidFill>
                  <a:schemeClr val="tx1"/>
                </a:solidFill>
                <a:latin typeface="Calibri" pitchFamily="34" charset="0"/>
              </a:endParaRPr>
            </a:p>
            <a:p>
              <a:r>
                <a:rPr lang="en-US" sz="2400" dirty="0">
                  <a:solidFill>
                    <a:schemeClr val="tx1"/>
                  </a:solidFill>
                  <a:latin typeface="Arial" panose="020B0604020202020204" pitchFamily="34" charset="0"/>
                  <a:cs typeface="Arial" panose="020B0604020202020204" pitchFamily="34" charset="0"/>
                </a:rPr>
                <a:t>A new company called Business Executive has been in business just </a:t>
              </a:r>
              <a:r>
                <a:rPr lang="en-US" sz="2400" dirty="0" smtClean="0">
                  <a:solidFill>
                    <a:schemeClr val="tx1"/>
                  </a:solidFill>
                  <a:latin typeface="Arial" panose="020B0604020202020204" pitchFamily="34" charset="0"/>
                  <a:cs typeface="Arial" panose="020B0604020202020204" pitchFamily="34" charset="0"/>
                </a:rPr>
                <a:t>one </a:t>
              </a:r>
              <a:r>
                <a:rPr lang="en-US" sz="2400" dirty="0">
                  <a:solidFill>
                    <a:schemeClr val="tx1"/>
                  </a:solidFill>
                  <a:latin typeface="Arial" panose="020B0604020202020204" pitchFamily="34" charset="0"/>
                  <a:cs typeface="Arial" panose="020B0604020202020204" pitchFamily="34" charset="0"/>
                </a:rPr>
                <a:t>year with miraculous success. Their newest </a:t>
              </a:r>
              <a:r>
                <a:rPr lang="en-US" sz="2400" dirty="0" smtClean="0">
                  <a:solidFill>
                    <a:schemeClr val="tx1"/>
                  </a:solidFill>
                  <a:latin typeface="Arial" panose="020B0604020202020204" pitchFamily="34" charset="0"/>
                  <a:cs typeface="Arial" panose="020B0604020202020204" pitchFamily="34" charset="0"/>
                </a:rPr>
                <a:t>product, </a:t>
              </a:r>
              <a:r>
                <a:rPr lang="en-US" sz="2400" dirty="0">
                  <a:solidFill>
                    <a:schemeClr val="tx1"/>
                  </a:solidFill>
                  <a:latin typeface="Arial" panose="020B0604020202020204" pitchFamily="34" charset="0"/>
                  <a:cs typeface="Arial" panose="020B0604020202020204" pitchFamily="34" charset="0"/>
                </a:rPr>
                <a:t>a laptop bag that has built in legs and allows the business person to simply unzip the bag and fold down the legs obviously needs some changes. Customer Service has been inundated in the last 48 hours since the launch of </a:t>
              </a:r>
              <a:r>
                <a:rPr lang="en-US" sz="2400" dirty="0" smtClean="0">
                  <a:solidFill>
                    <a:schemeClr val="tx1"/>
                  </a:solidFill>
                  <a:latin typeface="Arial" panose="020B0604020202020204" pitchFamily="34" charset="0"/>
                  <a:cs typeface="Arial" panose="020B0604020202020204" pitchFamily="34" charset="0"/>
                </a:rPr>
                <a:t> the new product (Product No.7) </a:t>
              </a:r>
              <a:r>
                <a:rPr lang="en-US" sz="2400" dirty="0">
                  <a:solidFill>
                    <a:schemeClr val="tx1"/>
                  </a:solidFill>
                  <a:latin typeface="Arial" panose="020B0604020202020204" pitchFamily="34" charset="0"/>
                  <a:cs typeface="Arial" panose="020B0604020202020204" pitchFamily="34" charset="0"/>
                </a:rPr>
                <a:t>on their website.  There were presales allowed </a:t>
              </a:r>
              <a:r>
                <a:rPr lang="en-US" sz="2400" dirty="0" smtClean="0">
                  <a:solidFill>
                    <a:schemeClr val="tx1"/>
                  </a:solidFill>
                  <a:latin typeface="Arial" panose="020B0604020202020204" pitchFamily="34" charset="0"/>
                  <a:cs typeface="Arial" panose="020B0604020202020204" pitchFamily="34" charset="0"/>
                </a:rPr>
                <a:t>for </a:t>
              </a:r>
              <a:r>
                <a:rPr lang="en-US" sz="2400" dirty="0">
                  <a:solidFill>
                    <a:schemeClr val="tx1"/>
                  </a:solidFill>
                  <a:latin typeface="Arial" panose="020B0604020202020204" pitchFamily="34" charset="0"/>
                  <a:cs typeface="Arial" panose="020B0604020202020204" pitchFamily="34" charset="0"/>
                </a:rPr>
                <a:t>priority customers with promised arrival of their new laptop bag and stand on the day of launch in New York. </a:t>
              </a:r>
              <a:endParaRPr lang="en-US" sz="2400" dirty="0" smtClean="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grpSp>
      <p:sp>
        <p:nvSpPr>
          <p:cNvPr id="8" name="TextBox 7"/>
          <p:cNvSpPr txBox="1"/>
          <p:nvPr/>
        </p:nvSpPr>
        <p:spPr>
          <a:xfrm>
            <a:off x="8077201" y="76200"/>
            <a:ext cx="914400" cy="369332"/>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smtClean="0">
                <a:solidFill>
                  <a:schemeClr val="tx1"/>
                </a:solidFill>
                <a:latin typeface="Arial" pitchFamily="34" charset="0"/>
                <a:cs typeface="Arial" pitchFamily="34" charset="0"/>
              </a:rPr>
              <a:t>Page1</a:t>
            </a:r>
            <a:endParaRPr lang="en-US" dirty="0">
              <a:solidFill>
                <a:schemeClr val="tx1"/>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662423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0630" y="582660"/>
            <a:ext cx="8839200" cy="5374621"/>
          </a:xfrm>
          <a:prstGeom prst="rect">
            <a:avLst/>
          </a:prstGeom>
          <a:no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1" name="Text Box 13" descr="In a white decorative text box: Checklist Item1:  &#10;1) The synopsis of the problem: &#10;&#10;Priority 1:&#10;Priority 2: &#10;Priority 3: &#10;Remember that the problem is not necessarily the priority here. So provide a brief summary of the problem. Then describe the priorities in terms of the customer and providing the best customer service possible using your CSR Tool Belt. You can always add a slide if necessary by selecting this slide on the left hand navigation, then right click on it and select add new slide. &#10;&#10; &#10;" title="Unit 9 Assignment"/>
          <p:cNvSpPr txBox="1"/>
          <p:nvPr/>
        </p:nvSpPr>
        <p:spPr>
          <a:xfrm>
            <a:off x="304800" y="1676400"/>
            <a:ext cx="8458200" cy="41148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400" dirty="0">
                <a:effectLst/>
                <a:latin typeface="Arial" pitchFamily="34" charset="0"/>
                <a:ea typeface="Times New Roman"/>
                <a:cs typeface="Arial" pitchFamily="34" charset="0"/>
              </a:rPr>
              <a:t>1) The synopsis of the problem: </a:t>
            </a:r>
          </a:p>
          <a:p>
            <a:pPr marL="0" marR="0">
              <a:lnSpc>
                <a:spcPct val="115000"/>
              </a:lnSpc>
              <a:spcBef>
                <a:spcPts val="0"/>
              </a:spcBef>
              <a:spcAft>
                <a:spcPts val="1000"/>
              </a:spcAft>
            </a:pPr>
            <a:endParaRPr lang="en-US" sz="2400" dirty="0" smtClean="0">
              <a:effectLst/>
              <a:latin typeface="Arial" pitchFamily="34" charset="0"/>
              <a:ea typeface="Times New Roman"/>
              <a:cs typeface="Arial" pitchFamily="34" charset="0"/>
            </a:endParaRPr>
          </a:p>
          <a:p>
            <a:pPr marL="0" marR="0">
              <a:lnSpc>
                <a:spcPct val="115000"/>
              </a:lnSpc>
              <a:spcBef>
                <a:spcPts val="0"/>
              </a:spcBef>
              <a:spcAft>
                <a:spcPts val="1000"/>
              </a:spcAft>
            </a:pPr>
            <a:endParaRPr lang="en-US" sz="1600" dirty="0" smtClean="0">
              <a:effectLst/>
              <a:latin typeface="Arial" pitchFamily="34" charset="0"/>
              <a:ea typeface="Times New Roman"/>
              <a:cs typeface="Arial" pitchFamily="34" charset="0"/>
            </a:endParaRPr>
          </a:p>
          <a:p>
            <a:pPr marL="0" marR="0">
              <a:lnSpc>
                <a:spcPct val="115000"/>
              </a:lnSpc>
              <a:spcBef>
                <a:spcPts val="0"/>
              </a:spcBef>
              <a:spcAft>
                <a:spcPts val="1000"/>
              </a:spcAft>
            </a:pPr>
            <a:r>
              <a:rPr lang="en-US" sz="1600" dirty="0" smtClean="0">
                <a:effectLst/>
                <a:latin typeface="Arial" pitchFamily="34" charset="0"/>
                <a:ea typeface="Times New Roman"/>
                <a:cs typeface="Arial" pitchFamily="34" charset="0"/>
              </a:rPr>
              <a:t>Priority </a:t>
            </a:r>
            <a:r>
              <a:rPr lang="en-US" sz="1600" dirty="0">
                <a:effectLst/>
                <a:latin typeface="Arial" pitchFamily="34" charset="0"/>
                <a:ea typeface="Times New Roman"/>
                <a:cs typeface="Arial" pitchFamily="34" charset="0"/>
              </a:rPr>
              <a:t>1:</a:t>
            </a:r>
          </a:p>
          <a:p>
            <a:pPr marL="0" marR="0">
              <a:lnSpc>
                <a:spcPct val="115000"/>
              </a:lnSpc>
              <a:spcBef>
                <a:spcPts val="0"/>
              </a:spcBef>
              <a:spcAft>
                <a:spcPts val="1000"/>
              </a:spcAft>
            </a:pPr>
            <a:r>
              <a:rPr lang="en-US" sz="1600" dirty="0">
                <a:effectLst/>
                <a:latin typeface="Arial" pitchFamily="34" charset="0"/>
                <a:ea typeface="Times New Roman"/>
                <a:cs typeface="Arial" pitchFamily="34" charset="0"/>
              </a:rPr>
              <a:t>Priority 2: </a:t>
            </a:r>
          </a:p>
          <a:p>
            <a:pPr marL="0" marR="0">
              <a:lnSpc>
                <a:spcPct val="115000"/>
              </a:lnSpc>
              <a:spcBef>
                <a:spcPts val="0"/>
              </a:spcBef>
              <a:spcAft>
                <a:spcPts val="1000"/>
              </a:spcAft>
            </a:pPr>
            <a:r>
              <a:rPr lang="en-US" sz="1600" dirty="0">
                <a:effectLst/>
                <a:latin typeface="Arial" pitchFamily="34" charset="0"/>
                <a:ea typeface="Times New Roman"/>
                <a:cs typeface="Arial" pitchFamily="34" charset="0"/>
              </a:rPr>
              <a:t>Priority 3: </a:t>
            </a:r>
          </a:p>
          <a:p>
            <a:pPr marL="0" marR="0">
              <a:lnSpc>
                <a:spcPct val="115000"/>
              </a:lnSpc>
              <a:spcBef>
                <a:spcPts val="0"/>
              </a:spcBef>
              <a:spcAft>
                <a:spcPts val="1000"/>
              </a:spcAft>
            </a:pPr>
            <a:r>
              <a:rPr lang="en-US" sz="1400" dirty="0">
                <a:effectLst/>
                <a:latin typeface="Arial" pitchFamily="34" charset="0"/>
                <a:ea typeface="Times New Roman"/>
                <a:cs typeface="Arial" pitchFamily="34" charset="0"/>
              </a:rPr>
              <a:t> </a:t>
            </a: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p:txBody>
      </p:sp>
      <p:sp>
        <p:nvSpPr>
          <p:cNvPr id="6" name="Rectangle 5" descr="The Customer Service Director receives the text and begins his analysis using his CSR tool belt: Insert your answers below. " title="Unit 9 Assignment-Instructions-slide 10"/>
          <p:cNvSpPr/>
          <p:nvPr/>
        </p:nvSpPr>
        <p:spPr>
          <a:xfrm>
            <a:off x="304800" y="609600"/>
            <a:ext cx="8610600" cy="1015663"/>
          </a:xfrm>
          <a:prstGeom prst="rect">
            <a:avLst/>
          </a:prstGeom>
        </p:spPr>
        <p:txBody>
          <a:bodyPr wrap="square">
            <a:spAutoFit/>
          </a:bodyPr>
          <a:lstStyle/>
          <a:p>
            <a:r>
              <a:rPr lang="en-US" sz="2000" b="1" dirty="0">
                <a:latin typeface="Arial" panose="020B0604020202020204" pitchFamily="34" charset="0"/>
                <a:cs typeface="Arial" panose="020B0604020202020204" pitchFamily="34" charset="0"/>
              </a:rPr>
              <a:t>The Customer Service Director receives the text and begins his analysis using his CSR tool belt: Insert your answers </a:t>
            </a:r>
            <a:r>
              <a:rPr lang="en-US" sz="2000" b="1" dirty="0" smtClean="0">
                <a:latin typeface="Arial" panose="020B0604020202020204" pitchFamily="34" charset="0"/>
                <a:cs typeface="Arial" panose="020B0604020202020204" pitchFamily="34" charset="0"/>
              </a:rPr>
              <a:t>below </a:t>
            </a:r>
            <a:r>
              <a:rPr lang="en-US" sz="2000" dirty="0" smtClean="0">
                <a:latin typeface="Arial" panose="020B0604020202020204" pitchFamily="34" charset="0"/>
                <a:cs typeface="Arial" panose="020B0604020202020204" pitchFamily="34" charset="0"/>
              </a:rPr>
              <a:t>in </a:t>
            </a:r>
            <a:r>
              <a:rPr lang="en-US" sz="2000" dirty="0">
                <a:latin typeface="Arial" panose="020B0604020202020204" pitchFamily="34" charset="0"/>
                <a:cs typeface="Arial" panose="020B0604020202020204" pitchFamily="34" charset="0"/>
              </a:rPr>
              <a:t>a minimum of </a:t>
            </a:r>
            <a:r>
              <a:rPr lang="en-US" sz="2000" dirty="0" smtClean="0">
                <a:latin typeface="Arial" panose="020B0604020202020204" pitchFamily="34" charset="0"/>
                <a:cs typeface="Arial" panose="020B0604020202020204" pitchFamily="34" charset="0"/>
              </a:rPr>
              <a:t>80–90 </a:t>
            </a:r>
            <a:r>
              <a:rPr lang="en-US" sz="2000" dirty="0">
                <a:latin typeface="Arial" panose="020B0604020202020204" pitchFamily="34" charset="0"/>
                <a:cs typeface="Arial" panose="020B0604020202020204" pitchFamily="34" charset="0"/>
              </a:rPr>
              <a:t>words for each of the six (6) checklist </a:t>
            </a:r>
            <a:r>
              <a:rPr lang="en-US" sz="2000" dirty="0" smtClean="0">
                <a:latin typeface="Arial" panose="020B0604020202020204" pitchFamily="34" charset="0"/>
                <a:cs typeface="Arial" panose="020B0604020202020204" pitchFamily="34" charset="0"/>
              </a:rPr>
              <a:t>items.</a:t>
            </a:r>
            <a:endParaRPr lang="en-US" sz="2000" b="1" dirty="0">
              <a:latin typeface="Arial" panose="020B0604020202020204" pitchFamily="34" charset="0"/>
              <a:cs typeface="Arial" panose="020B0604020202020204" pitchFamily="34" charset="0"/>
            </a:endParaRPr>
          </a:p>
        </p:txBody>
      </p:sp>
      <p:sp>
        <p:nvSpPr>
          <p:cNvPr id="12" name="TextBox 11"/>
          <p:cNvSpPr txBox="1"/>
          <p:nvPr/>
        </p:nvSpPr>
        <p:spPr>
          <a:xfrm>
            <a:off x="7924800" y="76200"/>
            <a:ext cx="1066801" cy="369332"/>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smtClean="0">
                <a:solidFill>
                  <a:schemeClr val="tx1"/>
                </a:solidFill>
                <a:latin typeface="Arial" pitchFamily="34" charset="0"/>
                <a:cs typeface="Arial" pitchFamily="34" charset="0"/>
              </a:rPr>
              <a:t>Page 10</a:t>
            </a:r>
            <a:endParaRPr lang="en-US" dirty="0">
              <a:solidFill>
                <a:schemeClr val="tx1"/>
              </a:solidFill>
              <a:latin typeface="Arial" pitchFamily="34" charset="0"/>
              <a:cs typeface="Arial" pitchFamily="34" charset="0"/>
            </a:endParaRPr>
          </a:p>
        </p:txBody>
      </p:sp>
      <p:grpSp>
        <p:nvGrpSpPr>
          <p:cNvPr id="13" name="Group 12"/>
          <p:cNvGrpSpPr/>
          <p:nvPr/>
        </p:nvGrpSpPr>
        <p:grpSpPr>
          <a:xfrm>
            <a:off x="-19594" y="163286"/>
            <a:ext cx="4667794" cy="446314"/>
            <a:chOff x="-19594" y="163286"/>
            <a:chExt cx="2991394" cy="446314"/>
          </a:xfrm>
        </p:grpSpPr>
        <p:sp>
          <p:nvSpPr>
            <p:cNvPr id="14" name="Rectangle 13"/>
            <p:cNvSpPr/>
            <p:nvPr/>
          </p:nvSpPr>
          <p:spPr>
            <a:xfrm>
              <a:off x="-19594" y="163286"/>
              <a:ext cx="2991394" cy="446314"/>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TextBox 14" descr="Unit 9 Assignment Checklist Item1" title="Title of slide 10: "/>
            <p:cNvSpPr txBox="1"/>
            <p:nvPr/>
          </p:nvSpPr>
          <p:spPr>
            <a:xfrm>
              <a:off x="0" y="193879"/>
              <a:ext cx="2971800" cy="400111"/>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a:solidFill>
                    <a:schemeClr val="tx1"/>
                  </a:solidFill>
                  <a:latin typeface="Arial" pitchFamily="34" charset="0"/>
                  <a:cs typeface="Arial" pitchFamily="34" charset="0"/>
                </a:rPr>
                <a:t>Unit 9 </a:t>
              </a:r>
              <a:r>
                <a:rPr lang="en-US" sz="2000" dirty="0" smtClean="0">
                  <a:solidFill>
                    <a:schemeClr val="tx1"/>
                  </a:solidFill>
                  <a:latin typeface="Arial" pitchFamily="34" charset="0"/>
                  <a:cs typeface="Arial" pitchFamily="34" charset="0"/>
                </a:rPr>
                <a:t>Assignment </a:t>
              </a:r>
              <a:r>
                <a:rPr lang="en-US" sz="2000" b="1" dirty="0" smtClean="0">
                  <a:solidFill>
                    <a:schemeClr val="tx1"/>
                  </a:solidFill>
                  <a:latin typeface="Arial" pitchFamily="34" charset="0"/>
                  <a:cs typeface="Arial" pitchFamily="34" charset="0"/>
                </a:rPr>
                <a:t>Checklist Item 1:</a:t>
              </a:r>
              <a:endParaRPr lang="en-US" sz="2000" b="1" dirty="0">
                <a:solidFill>
                  <a:schemeClr val="tx1"/>
                </a:solidFill>
                <a:latin typeface="Arial" pitchFamily="34" charset="0"/>
                <a:cs typeface="Arial" pitchFamily="34" charset="0"/>
              </a:endParaRPr>
            </a:p>
          </p:txBody>
        </p:sp>
      </p:grpSp>
    </p:spTree>
    <p:custDataLst>
      <p:tags r:id="rId1"/>
    </p:custDataLst>
    <p:extLst>
      <p:ext uri="{BB962C8B-B14F-4D97-AF65-F5344CB8AC3E}">
        <p14:creationId xmlns:p14="http://schemas.microsoft.com/office/powerpoint/2010/main" val="3300628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15" descr="2) Analyze the  target customers' feedback:&#10;" title="White decorative text box-slide 12"/>
          <p:cNvSpPr txBox="1"/>
          <p:nvPr/>
        </p:nvSpPr>
        <p:spPr>
          <a:xfrm>
            <a:off x="228600" y="914400"/>
            <a:ext cx="8534400" cy="56388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sz="2000" b="1" dirty="0">
                <a:latin typeface="Arial" pitchFamily="34" charset="0"/>
                <a:ea typeface="Times New Roman"/>
                <a:cs typeface="Arial" pitchFamily="34" charset="0"/>
              </a:rPr>
              <a:t>2) </a:t>
            </a:r>
            <a:r>
              <a:rPr lang="en-US" sz="2000" b="1" dirty="0" smtClean="0">
                <a:latin typeface="Arial" pitchFamily="34" charset="0"/>
                <a:ea typeface="Times New Roman"/>
                <a:cs typeface="Arial" pitchFamily="34" charset="0"/>
              </a:rPr>
              <a:t>Analyze the target customers’ feedback:</a:t>
            </a:r>
            <a:endParaRPr lang="en-US" sz="2000" b="1" dirty="0">
              <a:latin typeface="Arial" pitchFamily="34" charset="0"/>
              <a:ea typeface="Times New Roman"/>
              <a:cs typeface="Arial" pitchFamily="34" charset="0"/>
            </a:endParaRPr>
          </a:p>
          <a:p>
            <a:pPr marL="0" marR="0">
              <a:lnSpc>
                <a:spcPct val="115000"/>
              </a:lnSpc>
              <a:spcBef>
                <a:spcPts val="0"/>
              </a:spcBef>
              <a:spcAft>
                <a:spcPts val="1000"/>
              </a:spcAft>
            </a:pPr>
            <a:endParaRPr lang="en-US" sz="2000" dirty="0" smtClean="0">
              <a:effectLst/>
              <a:latin typeface="Arial" pitchFamily="34" charset="0"/>
              <a:ea typeface="Times New Roman"/>
              <a:cs typeface="Arial" pitchFamily="34" charset="0"/>
            </a:endParaRPr>
          </a:p>
          <a:p>
            <a:pPr marL="0" marR="0">
              <a:lnSpc>
                <a:spcPct val="115000"/>
              </a:lnSpc>
              <a:spcBef>
                <a:spcPts val="0"/>
              </a:spcBef>
              <a:spcAft>
                <a:spcPts val="1000"/>
              </a:spcAft>
            </a:pPr>
            <a:endParaRPr lang="en-US" sz="2000" b="1" dirty="0" smtClean="0">
              <a:effectLst/>
              <a:latin typeface="Arial" pitchFamily="34" charset="0"/>
              <a:ea typeface="Times New Roman"/>
              <a:cs typeface="Arial" pitchFamily="34" charset="0"/>
            </a:endParaRP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p:txBody>
      </p:sp>
      <p:sp>
        <p:nvSpPr>
          <p:cNvPr id="10" name="TextBox 9"/>
          <p:cNvSpPr txBox="1"/>
          <p:nvPr/>
        </p:nvSpPr>
        <p:spPr>
          <a:xfrm>
            <a:off x="7924800" y="76200"/>
            <a:ext cx="1066801" cy="369332"/>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smtClean="0">
                <a:solidFill>
                  <a:schemeClr val="tx1"/>
                </a:solidFill>
                <a:latin typeface="Arial" pitchFamily="34" charset="0"/>
                <a:cs typeface="Arial" pitchFamily="34" charset="0"/>
              </a:rPr>
              <a:t>Page11</a:t>
            </a:r>
            <a:endParaRPr lang="en-US" dirty="0">
              <a:solidFill>
                <a:schemeClr val="tx1"/>
              </a:solidFill>
              <a:latin typeface="Arial" pitchFamily="34" charset="0"/>
              <a:cs typeface="Arial" pitchFamily="34" charset="0"/>
            </a:endParaRPr>
          </a:p>
        </p:txBody>
      </p:sp>
      <p:grpSp>
        <p:nvGrpSpPr>
          <p:cNvPr id="11" name="Group 10" title="title textbox Slide 11"/>
          <p:cNvGrpSpPr/>
          <p:nvPr/>
        </p:nvGrpSpPr>
        <p:grpSpPr>
          <a:xfrm>
            <a:off x="-19594" y="163286"/>
            <a:ext cx="4439524" cy="465425"/>
            <a:chOff x="-19594" y="163286"/>
            <a:chExt cx="4515730" cy="465425"/>
          </a:xfrm>
        </p:grpSpPr>
        <p:sp>
          <p:nvSpPr>
            <p:cNvPr id="14" name="Rectangle 13"/>
            <p:cNvSpPr/>
            <p:nvPr/>
          </p:nvSpPr>
          <p:spPr>
            <a:xfrm>
              <a:off x="-19594" y="163286"/>
              <a:ext cx="4439194" cy="446314"/>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TextBox 14" descr="Unit 9 Assignment Checklist Item 2:&#10;" title="Textbox in title box-Slide11"/>
            <p:cNvSpPr txBox="1"/>
            <p:nvPr/>
          </p:nvSpPr>
          <p:spPr>
            <a:xfrm>
              <a:off x="336" y="228600"/>
              <a:ext cx="4495800" cy="400111"/>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a:solidFill>
                    <a:schemeClr val="tx1"/>
                  </a:solidFill>
                  <a:latin typeface="Arial" pitchFamily="34" charset="0"/>
                  <a:cs typeface="Arial" pitchFamily="34" charset="0"/>
                </a:rPr>
                <a:t>Unit 9 </a:t>
              </a:r>
              <a:r>
                <a:rPr lang="en-US" sz="2000" dirty="0" smtClean="0">
                  <a:solidFill>
                    <a:schemeClr val="tx1"/>
                  </a:solidFill>
                  <a:latin typeface="Arial" pitchFamily="34" charset="0"/>
                  <a:cs typeface="Arial" pitchFamily="34" charset="0"/>
                </a:rPr>
                <a:t>Assignment </a:t>
              </a:r>
              <a:r>
                <a:rPr lang="en-US" sz="2000" b="1" dirty="0" smtClean="0">
                  <a:solidFill>
                    <a:schemeClr val="tx1"/>
                  </a:solidFill>
                  <a:latin typeface="Arial" pitchFamily="34" charset="0"/>
                  <a:cs typeface="Arial" pitchFamily="34" charset="0"/>
                </a:rPr>
                <a:t>Checklist Item 2:</a:t>
              </a:r>
              <a:endParaRPr lang="en-US" sz="2000" b="1" dirty="0">
                <a:solidFill>
                  <a:schemeClr val="tx1"/>
                </a:solidFill>
                <a:latin typeface="Arial" pitchFamily="34" charset="0"/>
                <a:cs typeface="Arial" pitchFamily="34" charset="0"/>
              </a:endParaRPr>
            </a:p>
          </p:txBody>
        </p:sp>
      </p:grpSp>
    </p:spTree>
    <p:custDataLst>
      <p:tags r:id="rId1"/>
    </p:custDataLst>
    <p:extLst>
      <p:ext uri="{BB962C8B-B14F-4D97-AF65-F5344CB8AC3E}">
        <p14:creationId xmlns:p14="http://schemas.microsoft.com/office/powerpoint/2010/main" val="1042451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645181"/>
            <a:ext cx="8839200" cy="5374622"/>
          </a:xfrm>
          <a:prstGeom prst="rect">
            <a:avLst/>
          </a:prstGeom>
          <a:no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3" name="Text Box 15" descr="3) Analyze the call center problem:&#10;" title="White decorative text box-slide 12"/>
          <p:cNvSpPr txBox="1"/>
          <p:nvPr/>
        </p:nvSpPr>
        <p:spPr>
          <a:xfrm>
            <a:off x="533400" y="990600"/>
            <a:ext cx="7924799" cy="44291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sz="2000" b="1" dirty="0" smtClean="0">
                <a:latin typeface="Arial" pitchFamily="34" charset="0"/>
                <a:ea typeface="Times New Roman"/>
                <a:cs typeface="Arial" pitchFamily="34" charset="0"/>
              </a:rPr>
              <a:t>3) Analyze the call center problem:</a:t>
            </a:r>
            <a:endParaRPr lang="en-US" sz="2000" b="1" dirty="0">
              <a:latin typeface="Arial" pitchFamily="34" charset="0"/>
              <a:ea typeface="Times New Roman"/>
              <a:cs typeface="Arial" pitchFamily="34" charset="0"/>
            </a:endParaRPr>
          </a:p>
          <a:p>
            <a:pPr marL="0" marR="0">
              <a:lnSpc>
                <a:spcPct val="115000"/>
              </a:lnSpc>
              <a:spcBef>
                <a:spcPts val="0"/>
              </a:spcBef>
              <a:spcAft>
                <a:spcPts val="1000"/>
              </a:spcAft>
            </a:pPr>
            <a:endParaRPr lang="en-US" sz="2000" dirty="0" smtClean="0">
              <a:effectLst/>
              <a:latin typeface="Arial" pitchFamily="34" charset="0"/>
              <a:ea typeface="Times New Roman"/>
              <a:cs typeface="Arial" pitchFamily="34" charset="0"/>
            </a:endParaRPr>
          </a:p>
          <a:p>
            <a:pPr marL="0" marR="0">
              <a:lnSpc>
                <a:spcPct val="115000"/>
              </a:lnSpc>
              <a:spcBef>
                <a:spcPts val="0"/>
              </a:spcBef>
              <a:spcAft>
                <a:spcPts val="1000"/>
              </a:spcAft>
            </a:pPr>
            <a:endParaRPr lang="en-US" sz="2000" dirty="0" smtClean="0">
              <a:effectLst/>
              <a:latin typeface="Arial" pitchFamily="34" charset="0"/>
              <a:ea typeface="Times New Roman"/>
              <a:cs typeface="Arial" pitchFamily="34" charset="0"/>
            </a:endParaRP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p:txBody>
      </p:sp>
      <p:sp>
        <p:nvSpPr>
          <p:cNvPr id="10" name="TextBox 9"/>
          <p:cNvSpPr txBox="1"/>
          <p:nvPr/>
        </p:nvSpPr>
        <p:spPr>
          <a:xfrm>
            <a:off x="7924800" y="76200"/>
            <a:ext cx="1066801" cy="369332"/>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smtClean="0">
                <a:solidFill>
                  <a:schemeClr val="tx1"/>
                </a:solidFill>
                <a:latin typeface="Arial" pitchFamily="34" charset="0"/>
                <a:cs typeface="Arial" pitchFamily="34" charset="0"/>
              </a:rPr>
              <a:t>Page12</a:t>
            </a:r>
            <a:endParaRPr lang="en-US" dirty="0">
              <a:solidFill>
                <a:schemeClr val="tx1"/>
              </a:solidFill>
              <a:latin typeface="Arial" pitchFamily="34" charset="0"/>
              <a:cs typeface="Arial" pitchFamily="34" charset="0"/>
            </a:endParaRPr>
          </a:p>
        </p:txBody>
      </p:sp>
      <p:grpSp>
        <p:nvGrpSpPr>
          <p:cNvPr id="11" name="Group 10" title="slide 12 decorative border"/>
          <p:cNvGrpSpPr/>
          <p:nvPr/>
        </p:nvGrpSpPr>
        <p:grpSpPr>
          <a:xfrm>
            <a:off x="-19594" y="163286"/>
            <a:ext cx="4058194" cy="446314"/>
            <a:chOff x="-19594" y="163286"/>
            <a:chExt cx="4058194" cy="446314"/>
          </a:xfrm>
        </p:grpSpPr>
        <p:sp>
          <p:nvSpPr>
            <p:cNvPr id="14" name="Rectangle 13"/>
            <p:cNvSpPr/>
            <p:nvPr/>
          </p:nvSpPr>
          <p:spPr>
            <a:xfrm>
              <a:off x="-19594" y="163286"/>
              <a:ext cx="4058194" cy="446314"/>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TextBox 14" descr="Assignment Checklist Item 3&#10;" title="textbox for slide 12 title"/>
            <p:cNvSpPr txBox="1"/>
            <p:nvPr/>
          </p:nvSpPr>
          <p:spPr>
            <a:xfrm>
              <a:off x="0" y="193879"/>
              <a:ext cx="4038600" cy="400110"/>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smtClean="0">
                  <a:solidFill>
                    <a:schemeClr val="tx1"/>
                  </a:solidFill>
                  <a:latin typeface="Arial" pitchFamily="34" charset="0"/>
                  <a:cs typeface="Arial" pitchFamily="34" charset="0"/>
                </a:rPr>
                <a:t>Assignment </a:t>
              </a:r>
              <a:r>
                <a:rPr lang="en-US" sz="2000" b="1" dirty="0" smtClean="0">
                  <a:solidFill>
                    <a:schemeClr val="tx1"/>
                  </a:solidFill>
                  <a:latin typeface="Arial" pitchFamily="34" charset="0"/>
                  <a:cs typeface="Arial" pitchFamily="34" charset="0"/>
                </a:rPr>
                <a:t>Checklist Item 3</a:t>
              </a:r>
              <a:endParaRPr lang="en-US" sz="2000" b="1" dirty="0">
                <a:solidFill>
                  <a:schemeClr val="tx1"/>
                </a:solidFill>
                <a:latin typeface="Arial" pitchFamily="34" charset="0"/>
                <a:cs typeface="Arial" pitchFamily="34" charset="0"/>
              </a:endParaRPr>
            </a:p>
          </p:txBody>
        </p:sp>
      </p:grpSp>
    </p:spTree>
    <p:custDataLst>
      <p:tags r:id="rId1"/>
    </p:custDataLst>
    <p:extLst>
      <p:ext uri="{BB962C8B-B14F-4D97-AF65-F5344CB8AC3E}">
        <p14:creationId xmlns:p14="http://schemas.microsoft.com/office/powerpoint/2010/main" val="299748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645181"/>
            <a:ext cx="8839200" cy="5374622"/>
          </a:xfrm>
          <a:prstGeom prst="rect">
            <a:avLst/>
          </a:prstGeom>
          <a:no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3" name="Text Box 15" descr="4) Discuss how to improve customer service based on the customers’ feedback: &#10;&#10;" title="White decorative text box-slide 13"/>
          <p:cNvSpPr txBox="1"/>
          <p:nvPr/>
        </p:nvSpPr>
        <p:spPr>
          <a:xfrm>
            <a:off x="457200" y="990600"/>
            <a:ext cx="7924799" cy="457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sz="2000" b="1" dirty="0" smtClean="0">
                <a:latin typeface="Arial" pitchFamily="34" charset="0"/>
                <a:ea typeface="Times New Roman"/>
                <a:cs typeface="Arial" pitchFamily="34" charset="0"/>
              </a:rPr>
              <a:t>4) </a:t>
            </a:r>
            <a:r>
              <a:rPr lang="en-US" sz="2000" b="1" dirty="0">
                <a:latin typeface="Arial" pitchFamily="34" charset="0"/>
                <a:ea typeface="Times New Roman"/>
                <a:cs typeface="Arial" pitchFamily="34" charset="0"/>
              </a:rPr>
              <a:t>Discuss how to improve customer service based on the customers’ </a:t>
            </a:r>
            <a:r>
              <a:rPr lang="en-US" sz="2000" b="1" dirty="0" smtClean="0">
                <a:latin typeface="Arial" pitchFamily="34" charset="0"/>
                <a:ea typeface="Times New Roman"/>
                <a:cs typeface="Arial" pitchFamily="34" charset="0"/>
              </a:rPr>
              <a:t>feedback: </a:t>
            </a:r>
            <a:endParaRPr lang="en-US" sz="2000" b="1" dirty="0">
              <a:latin typeface="Arial" pitchFamily="34" charset="0"/>
              <a:ea typeface="Times New Roman"/>
              <a:cs typeface="Arial" pitchFamily="34" charset="0"/>
            </a:endParaRPr>
          </a:p>
          <a:p>
            <a:pPr marL="0" marR="0">
              <a:lnSpc>
                <a:spcPct val="115000"/>
              </a:lnSpc>
              <a:spcBef>
                <a:spcPts val="0"/>
              </a:spcBef>
              <a:spcAft>
                <a:spcPts val="1000"/>
              </a:spcAft>
            </a:pPr>
            <a:endParaRPr lang="en-US" sz="2000" dirty="0" smtClean="0">
              <a:effectLst/>
              <a:latin typeface="Arial" pitchFamily="34" charset="0"/>
              <a:ea typeface="Times New Roman"/>
              <a:cs typeface="Arial" pitchFamily="34" charset="0"/>
            </a:endParaRPr>
          </a:p>
          <a:p>
            <a:pPr marL="0" marR="0">
              <a:lnSpc>
                <a:spcPct val="115000"/>
              </a:lnSpc>
              <a:spcBef>
                <a:spcPts val="0"/>
              </a:spcBef>
              <a:spcAft>
                <a:spcPts val="1000"/>
              </a:spcAft>
            </a:pPr>
            <a:endParaRPr lang="en-US" sz="2000" dirty="0" smtClean="0">
              <a:effectLst/>
              <a:latin typeface="Arial" pitchFamily="34" charset="0"/>
              <a:ea typeface="Times New Roman"/>
              <a:cs typeface="Arial" pitchFamily="34" charset="0"/>
            </a:endParaRP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p:txBody>
      </p:sp>
      <p:sp>
        <p:nvSpPr>
          <p:cNvPr id="10" name="TextBox 9"/>
          <p:cNvSpPr txBox="1"/>
          <p:nvPr/>
        </p:nvSpPr>
        <p:spPr>
          <a:xfrm>
            <a:off x="7924800" y="76200"/>
            <a:ext cx="1066801" cy="369332"/>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smtClean="0">
                <a:solidFill>
                  <a:schemeClr val="tx1"/>
                </a:solidFill>
                <a:latin typeface="Arial" pitchFamily="34" charset="0"/>
                <a:cs typeface="Arial" pitchFamily="34" charset="0"/>
              </a:rPr>
              <a:t>Page13</a:t>
            </a:r>
            <a:endParaRPr lang="en-US" dirty="0">
              <a:solidFill>
                <a:schemeClr val="tx1"/>
              </a:solidFill>
              <a:latin typeface="Arial" pitchFamily="34" charset="0"/>
              <a:cs typeface="Arial" pitchFamily="34" charset="0"/>
            </a:endParaRPr>
          </a:p>
        </p:txBody>
      </p:sp>
      <p:grpSp>
        <p:nvGrpSpPr>
          <p:cNvPr id="11" name="Group 10"/>
          <p:cNvGrpSpPr/>
          <p:nvPr/>
        </p:nvGrpSpPr>
        <p:grpSpPr>
          <a:xfrm>
            <a:off x="-19594" y="163286"/>
            <a:ext cx="4058194" cy="446314"/>
            <a:chOff x="-19594" y="163286"/>
            <a:chExt cx="2991394" cy="446314"/>
          </a:xfrm>
        </p:grpSpPr>
        <p:sp>
          <p:nvSpPr>
            <p:cNvPr id="14" name="Rectangle 13"/>
            <p:cNvSpPr/>
            <p:nvPr/>
          </p:nvSpPr>
          <p:spPr>
            <a:xfrm>
              <a:off x="-19594" y="163286"/>
              <a:ext cx="2991394" cy="446314"/>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TextBox 14" descr="Assignment Checklist item 4" title="Title checkbox- Slide 13"/>
            <p:cNvSpPr txBox="1"/>
            <p:nvPr/>
          </p:nvSpPr>
          <p:spPr>
            <a:xfrm>
              <a:off x="0" y="193879"/>
              <a:ext cx="2971800" cy="400111"/>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smtClean="0">
                  <a:solidFill>
                    <a:schemeClr val="tx1"/>
                  </a:solidFill>
                  <a:latin typeface="Arial" pitchFamily="34" charset="0"/>
                  <a:cs typeface="Arial" pitchFamily="34" charset="0"/>
                </a:rPr>
                <a:t>Assignment </a:t>
              </a:r>
              <a:r>
                <a:rPr lang="en-US" sz="2000" b="1" dirty="0" smtClean="0">
                  <a:solidFill>
                    <a:schemeClr val="tx1"/>
                  </a:solidFill>
                  <a:latin typeface="Arial" pitchFamily="34" charset="0"/>
                  <a:cs typeface="Arial" pitchFamily="34" charset="0"/>
                </a:rPr>
                <a:t>Checklist Item 4</a:t>
              </a:r>
              <a:endParaRPr lang="en-US" sz="2000" b="1" dirty="0">
                <a:solidFill>
                  <a:schemeClr val="tx1"/>
                </a:solidFill>
                <a:latin typeface="Arial" pitchFamily="34" charset="0"/>
                <a:cs typeface="Arial" pitchFamily="34" charset="0"/>
              </a:endParaRPr>
            </a:p>
          </p:txBody>
        </p:sp>
      </p:grpSp>
    </p:spTree>
    <p:custDataLst>
      <p:tags r:id="rId1"/>
    </p:custDataLst>
    <p:extLst>
      <p:ext uri="{BB962C8B-B14F-4D97-AF65-F5344CB8AC3E}">
        <p14:creationId xmlns:p14="http://schemas.microsoft.com/office/powerpoint/2010/main" val="37424816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645181"/>
            <a:ext cx="8839200" cy="5374622"/>
          </a:xfrm>
          <a:prstGeom prst="rect">
            <a:avLst/>
          </a:prstGeom>
          <a:no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3" name="Text Box 15" descr="5) Discuss how resolving the call center problem will improve the customer experience.  &#10;" title="White decorative text box-slide 14"/>
          <p:cNvSpPr txBox="1"/>
          <p:nvPr/>
        </p:nvSpPr>
        <p:spPr>
          <a:xfrm>
            <a:off x="457200" y="838200"/>
            <a:ext cx="7924799" cy="457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US" sz="2000" b="1" dirty="0" smtClean="0">
                <a:latin typeface="Arial" pitchFamily="34" charset="0"/>
                <a:ea typeface="Times New Roman"/>
                <a:cs typeface="Arial" pitchFamily="34" charset="0"/>
              </a:rPr>
              <a:t>5) </a:t>
            </a:r>
            <a:r>
              <a:rPr lang="en-US" sz="2000" b="1" dirty="0">
                <a:latin typeface="Arial" pitchFamily="34" charset="0"/>
                <a:ea typeface="Times New Roman"/>
                <a:cs typeface="Arial" pitchFamily="34" charset="0"/>
              </a:rPr>
              <a:t>Discuss how </a:t>
            </a:r>
            <a:r>
              <a:rPr lang="en-US" sz="2000" b="1" dirty="0" smtClean="0">
                <a:latin typeface="Arial" pitchFamily="34" charset="0"/>
                <a:ea typeface="Times New Roman"/>
                <a:cs typeface="Arial" pitchFamily="34" charset="0"/>
              </a:rPr>
              <a:t>resolving the call center problem will improve the customer experience.  </a:t>
            </a:r>
            <a:endParaRPr lang="en-US" sz="2000" b="1" dirty="0">
              <a:latin typeface="Arial" pitchFamily="34" charset="0"/>
              <a:ea typeface="Times New Roman"/>
              <a:cs typeface="Arial" pitchFamily="34" charset="0"/>
            </a:endParaRPr>
          </a:p>
          <a:p>
            <a:pPr marL="0" marR="0">
              <a:lnSpc>
                <a:spcPct val="115000"/>
              </a:lnSpc>
              <a:spcBef>
                <a:spcPts val="0"/>
              </a:spcBef>
              <a:spcAft>
                <a:spcPts val="1000"/>
              </a:spcAft>
            </a:pPr>
            <a:endParaRPr lang="en-US" sz="2000" dirty="0" smtClean="0">
              <a:effectLst/>
              <a:latin typeface="Arial" pitchFamily="34" charset="0"/>
              <a:ea typeface="Times New Roman"/>
              <a:cs typeface="Arial" pitchFamily="34" charset="0"/>
            </a:endParaRPr>
          </a:p>
          <a:p>
            <a:pPr marL="0" marR="0">
              <a:lnSpc>
                <a:spcPct val="115000"/>
              </a:lnSpc>
              <a:spcBef>
                <a:spcPts val="0"/>
              </a:spcBef>
              <a:spcAft>
                <a:spcPts val="1000"/>
              </a:spcAft>
            </a:pPr>
            <a:endParaRPr lang="en-US" sz="2000" dirty="0" smtClean="0">
              <a:effectLst/>
              <a:latin typeface="Arial" pitchFamily="34" charset="0"/>
              <a:ea typeface="Times New Roman"/>
              <a:cs typeface="Arial" pitchFamily="34" charset="0"/>
            </a:endParaRP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a:p>
            <a:pPr marL="0" marR="0">
              <a:lnSpc>
                <a:spcPct val="115000"/>
              </a:lnSpc>
              <a:spcBef>
                <a:spcPts val="0"/>
              </a:spcBef>
              <a:spcAft>
                <a:spcPts val="1000"/>
              </a:spcAft>
            </a:pPr>
            <a:r>
              <a:rPr lang="en-US" sz="2000" dirty="0">
                <a:effectLst/>
                <a:latin typeface="Arial" pitchFamily="34" charset="0"/>
                <a:ea typeface="Times New Roman"/>
                <a:cs typeface="Arial" pitchFamily="34" charset="0"/>
              </a:rPr>
              <a:t> </a:t>
            </a:r>
          </a:p>
        </p:txBody>
      </p:sp>
      <p:sp>
        <p:nvSpPr>
          <p:cNvPr id="10" name="TextBox 9"/>
          <p:cNvSpPr txBox="1"/>
          <p:nvPr/>
        </p:nvSpPr>
        <p:spPr>
          <a:xfrm>
            <a:off x="7924800" y="76200"/>
            <a:ext cx="1066801" cy="369332"/>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smtClean="0">
                <a:solidFill>
                  <a:schemeClr val="tx1"/>
                </a:solidFill>
                <a:latin typeface="Arial" pitchFamily="34" charset="0"/>
                <a:cs typeface="Arial" pitchFamily="34" charset="0"/>
              </a:rPr>
              <a:t>Page14</a:t>
            </a:r>
            <a:endParaRPr lang="en-US" dirty="0">
              <a:solidFill>
                <a:schemeClr val="tx1"/>
              </a:solidFill>
              <a:latin typeface="Arial" pitchFamily="34" charset="0"/>
              <a:cs typeface="Arial" pitchFamily="34" charset="0"/>
            </a:endParaRPr>
          </a:p>
        </p:txBody>
      </p:sp>
      <p:grpSp>
        <p:nvGrpSpPr>
          <p:cNvPr id="11" name="Group 10" title="border for title of Slide 14"/>
          <p:cNvGrpSpPr/>
          <p:nvPr/>
        </p:nvGrpSpPr>
        <p:grpSpPr>
          <a:xfrm>
            <a:off x="-19594" y="163286"/>
            <a:ext cx="3829594" cy="446314"/>
            <a:chOff x="-19594" y="163286"/>
            <a:chExt cx="2991394" cy="446314"/>
          </a:xfrm>
        </p:grpSpPr>
        <p:sp>
          <p:nvSpPr>
            <p:cNvPr id="14" name="Rectangle 13"/>
            <p:cNvSpPr/>
            <p:nvPr/>
          </p:nvSpPr>
          <p:spPr>
            <a:xfrm>
              <a:off x="-19594" y="163286"/>
              <a:ext cx="2991394" cy="446314"/>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TextBox 14" descr="Assignment Checklist Item 5&#10;" title="Title textbox- Slide 14"/>
            <p:cNvSpPr txBox="1"/>
            <p:nvPr/>
          </p:nvSpPr>
          <p:spPr>
            <a:xfrm>
              <a:off x="0" y="193879"/>
              <a:ext cx="2971800" cy="400111"/>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smtClean="0">
                  <a:solidFill>
                    <a:schemeClr val="tx1"/>
                  </a:solidFill>
                  <a:latin typeface="Arial" pitchFamily="34" charset="0"/>
                  <a:cs typeface="Arial" pitchFamily="34" charset="0"/>
                </a:rPr>
                <a:t>Assignment </a:t>
              </a:r>
              <a:r>
                <a:rPr lang="en-US" sz="2000" b="1" dirty="0" smtClean="0">
                  <a:solidFill>
                    <a:schemeClr val="tx1"/>
                  </a:solidFill>
                  <a:latin typeface="Arial" pitchFamily="34" charset="0"/>
                  <a:cs typeface="Arial" pitchFamily="34" charset="0"/>
                </a:rPr>
                <a:t>Checklist Item 5</a:t>
              </a:r>
              <a:endParaRPr lang="en-US" sz="2000" b="1" dirty="0">
                <a:solidFill>
                  <a:schemeClr val="tx1"/>
                </a:solidFill>
                <a:latin typeface="Arial" pitchFamily="34" charset="0"/>
                <a:cs typeface="Arial" pitchFamily="34" charset="0"/>
              </a:endParaRPr>
            </a:p>
          </p:txBody>
        </p:sp>
      </p:grpSp>
    </p:spTree>
    <p:custDataLst>
      <p:tags r:id="rId1"/>
    </p:custDataLst>
    <p:extLst>
      <p:ext uri="{BB962C8B-B14F-4D97-AF65-F5344CB8AC3E}">
        <p14:creationId xmlns:p14="http://schemas.microsoft.com/office/powerpoint/2010/main" val="3392108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5" descr="6) Action plan:&#10;&#10;Submit your comic book with your original responses to the Dropbox before the end of the unit.You can add a slide by right clicking on an existing slide on the left hand menu and selecting duplicate. &#10;&#10;" title="Slide 15: Unit 9 Assigment: Checlist Item 6"/>
          <p:cNvSpPr txBox="1"/>
          <p:nvPr/>
        </p:nvSpPr>
        <p:spPr>
          <a:xfrm>
            <a:off x="457200" y="914400"/>
            <a:ext cx="8077199" cy="4953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b="1" dirty="0" smtClean="0">
                <a:effectLst/>
                <a:latin typeface="Arial" pitchFamily="34" charset="0"/>
                <a:ea typeface="Times New Roman"/>
                <a:cs typeface="Arial" pitchFamily="34" charset="0"/>
              </a:rPr>
              <a:t>6) </a:t>
            </a:r>
            <a:r>
              <a:rPr lang="en-US" sz="2000" b="1" dirty="0">
                <a:effectLst/>
                <a:latin typeface="Arial" pitchFamily="34" charset="0"/>
                <a:ea typeface="Times New Roman"/>
                <a:cs typeface="Arial" pitchFamily="34" charset="0"/>
              </a:rPr>
              <a:t>Action plan</a:t>
            </a:r>
            <a:r>
              <a:rPr lang="en-US" sz="2000" b="1" dirty="0" smtClean="0">
                <a:effectLst/>
                <a:latin typeface="Arial" pitchFamily="34" charset="0"/>
                <a:ea typeface="Times New Roman"/>
                <a:cs typeface="Arial" pitchFamily="34" charset="0"/>
              </a:rPr>
              <a:t>:</a:t>
            </a:r>
          </a:p>
          <a:p>
            <a:pPr marL="0" marR="0">
              <a:lnSpc>
                <a:spcPct val="115000"/>
              </a:lnSpc>
              <a:spcBef>
                <a:spcPts val="0"/>
              </a:spcBef>
              <a:spcAft>
                <a:spcPts val="1000"/>
              </a:spcAft>
            </a:pPr>
            <a:endParaRPr lang="en-US" sz="2000" dirty="0">
              <a:latin typeface="Arial" pitchFamily="34" charset="0"/>
              <a:ea typeface="Times New Roman"/>
              <a:cs typeface="Arial" pitchFamily="34" charset="0"/>
            </a:endParaRPr>
          </a:p>
          <a:p>
            <a:pPr marL="0" marR="0">
              <a:lnSpc>
                <a:spcPct val="115000"/>
              </a:lnSpc>
              <a:spcBef>
                <a:spcPts val="0"/>
              </a:spcBef>
              <a:spcAft>
                <a:spcPts val="1000"/>
              </a:spcAft>
            </a:pPr>
            <a:endParaRPr lang="en-US" sz="2000" dirty="0" smtClean="0">
              <a:effectLst/>
              <a:latin typeface="Arial" pitchFamily="34" charset="0"/>
              <a:ea typeface="Times New Roman"/>
              <a:cs typeface="Arial" pitchFamily="34" charset="0"/>
            </a:endParaRPr>
          </a:p>
          <a:p>
            <a:pPr marL="0" marR="0">
              <a:lnSpc>
                <a:spcPct val="115000"/>
              </a:lnSpc>
              <a:spcBef>
                <a:spcPts val="0"/>
              </a:spcBef>
              <a:spcAft>
                <a:spcPts val="1000"/>
              </a:spcAft>
            </a:pPr>
            <a:endParaRPr lang="en-US" sz="2000" dirty="0">
              <a:latin typeface="Arial" pitchFamily="34" charset="0"/>
              <a:ea typeface="Times New Roman"/>
              <a:cs typeface="Arial" pitchFamily="34" charset="0"/>
            </a:endParaRPr>
          </a:p>
          <a:p>
            <a:pPr marL="0" marR="0">
              <a:lnSpc>
                <a:spcPct val="115000"/>
              </a:lnSpc>
              <a:spcBef>
                <a:spcPts val="0"/>
              </a:spcBef>
              <a:spcAft>
                <a:spcPts val="1000"/>
              </a:spcAft>
            </a:pPr>
            <a:endParaRPr lang="en-US" sz="2000" b="1" i="1" dirty="0" smtClean="0">
              <a:latin typeface="Arial" panose="020B0604020202020204" pitchFamily="34" charset="0"/>
              <a:ea typeface="Times New Roman"/>
              <a:cs typeface="Arial" panose="020B0604020202020204" pitchFamily="34" charset="0"/>
            </a:endParaRPr>
          </a:p>
          <a:p>
            <a:pPr marL="0" marR="0">
              <a:lnSpc>
                <a:spcPct val="115000"/>
              </a:lnSpc>
              <a:spcBef>
                <a:spcPts val="0"/>
              </a:spcBef>
              <a:spcAft>
                <a:spcPts val="1000"/>
              </a:spcAft>
            </a:pPr>
            <a:endParaRPr lang="en-US" sz="2000" b="1" i="1" dirty="0" smtClean="0">
              <a:latin typeface="Arial" panose="020B0604020202020204" pitchFamily="34" charset="0"/>
              <a:ea typeface="Times New Roman"/>
              <a:cs typeface="Arial" panose="020B0604020202020204" pitchFamily="34" charset="0"/>
            </a:endParaRPr>
          </a:p>
          <a:p>
            <a:pPr marL="0" marR="0">
              <a:lnSpc>
                <a:spcPct val="115000"/>
              </a:lnSpc>
              <a:spcBef>
                <a:spcPts val="0"/>
              </a:spcBef>
              <a:spcAft>
                <a:spcPts val="1000"/>
              </a:spcAft>
            </a:pPr>
            <a:endParaRPr lang="en-US" sz="2000" b="1" i="1" dirty="0">
              <a:latin typeface="Arial" panose="020B0604020202020204" pitchFamily="34" charset="0"/>
              <a:ea typeface="Times New Roman"/>
              <a:cs typeface="Arial" panose="020B0604020202020204" pitchFamily="34" charset="0"/>
            </a:endParaRPr>
          </a:p>
          <a:p>
            <a:pPr marL="0" marR="0">
              <a:lnSpc>
                <a:spcPct val="115000"/>
              </a:lnSpc>
              <a:spcBef>
                <a:spcPts val="0"/>
              </a:spcBef>
              <a:spcAft>
                <a:spcPts val="1000"/>
              </a:spcAft>
            </a:pPr>
            <a:endParaRPr lang="en-US" sz="2000" b="1" i="1" dirty="0" smtClean="0">
              <a:latin typeface="Arial" panose="020B0604020202020204" pitchFamily="34" charset="0"/>
              <a:ea typeface="Times New Roman"/>
              <a:cs typeface="Arial" panose="020B0604020202020204" pitchFamily="34" charset="0"/>
            </a:endParaRPr>
          </a:p>
          <a:p>
            <a:pPr marL="0" marR="0">
              <a:lnSpc>
                <a:spcPct val="115000"/>
              </a:lnSpc>
              <a:spcBef>
                <a:spcPts val="0"/>
              </a:spcBef>
              <a:spcAft>
                <a:spcPts val="1000"/>
              </a:spcAft>
            </a:pPr>
            <a:endParaRPr lang="en-US" sz="1400" b="1" i="1" dirty="0" smtClean="0">
              <a:latin typeface="Arial" panose="020B0604020202020204" pitchFamily="34" charset="0"/>
              <a:ea typeface="Times New Roman"/>
              <a:cs typeface="Arial" panose="020B0604020202020204" pitchFamily="34" charset="0"/>
            </a:endParaRPr>
          </a:p>
          <a:p>
            <a:pPr marL="0" marR="0">
              <a:lnSpc>
                <a:spcPct val="115000"/>
              </a:lnSpc>
              <a:spcBef>
                <a:spcPts val="0"/>
              </a:spcBef>
              <a:spcAft>
                <a:spcPts val="1000"/>
              </a:spcAft>
            </a:pPr>
            <a:r>
              <a:rPr lang="en-US" sz="1400" b="1" i="1" dirty="0" smtClean="0">
                <a:latin typeface="Arial" panose="020B0604020202020204" pitchFamily="34" charset="0"/>
                <a:ea typeface="Times New Roman"/>
                <a:cs typeface="Arial" panose="020B0604020202020204" pitchFamily="34" charset="0"/>
              </a:rPr>
              <a:t>Submit your comic book with your original responses to the Dropbox before the end of the unit. You can add a slide by right clicking on an existing slide on the left hand menu and selecting duplicate. </a:t>
            </a:r>
            <a:endParaRPr lang="en-US" sz="1400" b="1" i="1" dirty="0">
              <a:effectLst/>
              <a:latin typeface="Arial" panose="020B0604020202020204" pitchFamily="34" charset="0"/>
              <a:ea typeface="Times New Roman"/>
              <a:cs typeface="Arial" panose="020B0604020202020204" pitchFamily="34" charset="0"/>
            </a:endParaRPr>
          </a:p>
        </p:txBody>
      </p:sp>
      <p:sp>
        <p:nvSpPr>
          <p:cNvPr id="7" name="TextBox 6"/>
          <p:cNvSpPr txBox="1"/>
          <p:nvPr/>
        </p:nvSpPr>
        <p:spPr>
          <a:xfrm>
            <a:off x="7924800" y="76200"/>
            <a:ext cx="1066801" cy="369332"/>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smtClean="0">
                <a:solidFill>
                  <a:schemeClr val="tx1"/>
                </a:solidFill>
                <a:latin typeface="Arial" pitchFamily="34" charset="0"/>
                <a:cs typeface="Arial" pitchFamily="34" charset="0"/>
              </a:rPr>
              <a:t>Page15</a:t>
            </a:r>
            <a:endParaRPr lang="en-US" dirty="0">
              <a:solidFill>
                <a:schemeClr val="tx1"/>
              </a:solidFill>
              <a:latin typeface="Arial" pitchFamily="34" charset="0"/>
              <a:cs typeface="Arial" pitchFamily="34" charset="0"/>
            </a:endParaRPr>
          </a:p>
        </p:txBody>
      </p:sp>
      <p:grpSp>
        <p:nvGrpSpPr>
          <p:cNvPr id="8" name="Group 7"/>
          <p:cNvGrpSpPr/>
          <p:nvPr/>
        </p:nvGrpSpPr>
        <p:grpSpPr>
          <a:xfrm>
            <a:off x="76200" y="0"/>
            <a:ext cx="5638800" cy="609600"/>
            <a:chOff x="-19594" y="163286"/>
            <a:chExt cx="3063547" cy="738479"/>
          </a:xfrm>
        </p:grpSpPr>
        <p:sp>
          <p:nvSpPr>
            <p:cNvPr id="9" name="Rectangle 8" title="Slide 15 decorative title border textbox "/>
            <p:cNvSpPr/>
            <p:nvPr/>
          </p:nvSpPr>
          <p:spPr>
            <a:xfrm>
              <a:off x="-19594" y="163286"/>
              <a:ext cx="3063547" cy="738479"/>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0" name="TextBox 9" descr="Unit 9 Assignment Checklist Item 6" title="Slide 15- Title textbox"/>
            <p:cNvSpPr txBox="1"/>
            <p:nvPr/>
          </p:nvSpPr>
          <p:spPr>
            <a:xfrm>
              <a:off x="0" y="193879"/>
              <a:ext cx="2895600" cy="707886"/>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a:solidFill>
                    <a:schemeClr val="tx1"/>
                  </a:solidFill>
                  <a:latin typeface="Arial" pitchFamily="34" charset="0"/>
                  <a:cs typeface="Arial" pitchFamily="34" charset="0"/>
                </a:rPr>
                <a:t>Unit 9 </a:t>
              </a:r>
              <a:r>
                <a:rPr lang="en-US" sz="2000" dirty="0" smtClean="0">
                  <a:solidFill>
                    <a:schemeClr val="tx1"/>
                  </a:solidFill>
                  <a:latin typeface="Arial" pitchFamily="34" charset="0"/>
                  <a:cs typeface="Arial" pitchFamily="34" charset="0"/>
                </a:rPr>
                <a:t>Assignment: </a:t>
              </a:r>
              <a:r>
                <a:rPr lang="en-US" sz="2000" b="1" dirty="0" smtClean="0">
                  <a:solidFill>
                    <a:schemeClr val="tx1"/>
                  </a:solidFill>
                  <a:latin typeface="Arial" pitchFamily="34" charset="0"/>
                  <a:cs typeface="Arial" pitchFamily="34" charset="0"/>
                </a:rPr>
                <a:t>Checklist Item 6</a:t>
              </a:r>
              <a:endParaRPr lang="en-US" sz="2000" b="1" dirty="0">
                <a:solidFill>
                  <a:schemeClr val="tx1"/>
                </a:solidFill>
                <a:latin typeface="Arial" pitchFamily="34" charset="0"/>
                <a:cs typeface="Arial" pitchFamily="34" charset="0"/>
              </a:endParaRPr>
            </a:p>
          </p:txBody>
        </p:sp>
      </p:grpSp>
      <p:sp>
        <p:nvSpPr>
          <p:cNvPr id="11" name="Rectangle 10"/>
          <p:cNvSpPr/>
          <p:nvPr/>
        </p:nvSpPr>
        <p:spPr>
          <a:xfrm>
            <a:off x="152400" y="645181"/>
            <a:ext cx="8839200" cy="5374622"/>
          </a:xfrm>
          <a:prstGeom prst="rect">
            <a:avLst/>
          </a:prstGeom>
          <a:no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Tree>
    <p:custDataLst>
      <p:tags r:id="rId1"/>
    </p:custDataLst>
    <p:extLst>
      <p:ext uri="{BB962C8B-B14F-4D97-AF65-F5344CB8AC3E}">
        <p14:creationId xmlns:p14="http://schemas.microsoft.com/office/powerpoint/2010/main" val="3706707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descr="background textbox slide for slide 2" title="white textbox "/>
          <p:cNvGrpSpPr/>
          <p:nvPr/>
        </p:nvGrpSpPr>
        <p:grpSpPr>
          <a:xfrm>
            <a:off x="0" y="76200"/>
            <a:ext cx="8991600" cy="6781800"/>
            <a:chOff x="0" y="2025547"/>
            <a:chExt cx="8991600" cy="4680053"/>
          </a:xfrm>
        </p:grpSpPr>
        <p:sp>
          <p:nvSpPr>
            <p:cNvPr id="4" name="Rectangle 3"/>
            <p:cNvSpPr/>
            <p:nvPr/>
          </p:nvSpPr>
          <p:spPr>
            <a:xfrm>
              <a:off x="152400" y="2362200"/>
              <a:ext cx="8839200" cy="4343400"/>
            </a:xfrm>
            <a:prstGeom prst="rect">
              <a:avLst/>
            </a:prstGeom>
            <a:no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pSp>
          <p:nvGrpSpPr>
            <p:cNvPr id="2" name="Group 1"/>
            <p:cNvGrpSpPr/>
            <p:nvPr/>
          </p:nvGrpSpPr>
          <p:grpSpPr>
            <a:xfrm>
              <a:off x="0" y="2025547"/>
              <a:ext cx="3352800" cy="1123878"/>
              <a:chOff x="167606" y="304557"/>
              <a:chExt cx="5209774" cy="1309020"/>
            </a:xfrm>
          </p:grpSpPr>
          <p:sp>
            <p:nvSpPr>
              <p:cNvPr id="7" name="Rectangle 6" descr="Slide 2: Title Unit 9: Metrics " title="Slide 2: Title Unit 9: Metrics "/>
              <p:cNvSpPr/>
              <p:nvPr/>
            </p:nvSpPr>
            <p:spPr>
              <a:xfrm>
                <a:off x="167606" y="304557"/>
                <a:ext cx="5209774" cy="420097"/>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b="1" dirty="0" smtClean="0">
                    <a:solidFill>
                      <a:schemeClr val="tx1"/>
                    </a:solidFill>
                  </a:rPr>
                  <a:t>Unit 9: Metrics</a:t>
                </a:r>
                <a:endParaRPr lang="en-US" sz="2400" b="1" dirty="0">
                  <a:solidFill>
                    <a:schemeClr val="tx1"/>
                  </a:solidFill>
                </a:endParaRPr>
              </a:p>
            </p:txBody>
          </p:sp>
          <p:sp>
            <p:nvSpPr>
              <p:cNvPr id="5" name="TextBox 4"/>
              <p:cNvSpPr txBox="1"/>
              <p:nvPr/>
            </p:nvSpPr>
            <p:spPr>
              <a:xfrm>
                <a:off x="522818" y="1236970"/>
                <a:ext cx="4854562" cy="376607"/>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a:solidFill>
                      <a:schemeClr val="tx1"/>
                    </a:solidFill>
                    <a:latin typeface="Arial" pitchFamily="34" charset="0"/>
                    <a:cs typeface="Arial" pitchFamily="34" charset="0"/>
                  </a:rPr>
                  <a:t>Unit 9 </a:t>
                </a:r>
                <a:r>
                  <a:rPr lang="en-US" sz="2000" dirty="0" smtClean="0">
                    <a:solidFill>
                      <a:schemeClr val="tx1"/>
                    </a:solidFill>
                    <a:latin typeface="Arial" pitchFamily="34" charset="0"/>
                    <a:cs typeface="Arial" pitchFamily="34" charset="0"/>
                  </a:rPr>
                  <a:t>Assignment-slide 2</a:t>
                </a:r>
                <a:endParaRPr lang="en-US" sz="2000" dirty="0">
                  <a:solidFill>
                    <a:schemeClr val="tx1"/>
                  </a:solidFill>
                  <a:latin typeface="Arial" pitchFamily="34" charset="0"/>
                  <a:cs typeface="Arial" pitchFamily="34" charset="0"/>
                </a:endParaRPr>
              </a:p>
            </p:txBody>
          </p:sp>
        </p:grpSp>
        <p:sp>
          <p:nvSpPr>
            <p:cNvPr id="6" name="TextBox 5" descr="Slide #2:The metrics started populating from the Eastern time zone and rolled out across the world with just a 10-15 minute delay. This company has stores in various major airports throughout the world and a website. Their call centers are located in Los Angeles, CA, Des Moines, IA, Albany, NY, and outside the United States in: the United Kingdom, Spain, Brazil, Cost Rica, France, Germany, India, Hong Kong, and South Africa. &#10; &#10;" title="Unit 9 : Metrics"/>
            <p:cNvSpPr txBox="1"/>
            <p:nvPr/>
          </p:nvSpPr>
          <p:spPr>
            <a:xfrm>
              <a:off x="228600" y="2395025"/>
              <a:ext cx="8534400" cy="2711091"/>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endParaRPr lang="en-US" sz="2000" dirty="0" smtClean="0">
                <a:solidFill>
                  <a:schemeClr val="tx1"/>
                </a:solidFill>
                <a:latin typeface="Calibri" pitchFamily="34" charset="0"/>
              </a:endParaRPr>
            </a:p>
            <a:p>
              <a:endParaRPr lang="en-US" sz="2400" dirty="0">
                <a:solidFill>
                  <a:schemeClr val="tx1"/>
                </a:solidFill>
                <a:latin typeface="Calibri" pitchFamily="34" charset="0"/>
                <a:cs typeface="Arial" panose="020B0604020202020204" pitchFamily="34" charset="0"/>
              </a:endParaRPr>
            </a:p>
            <a:p>
              <a:r>
                <a:rPr lang="en-US" sz="2400" dirty="0" smtClean="0">
                  <a:solidFill>
                    <a:schemeClr val="tx1"/>
                  </a:solidFill>
                  <a:latin typeface="Arial" panose="020B0604020202020204" pitchFamily="34" charset="0"/>
                  <a:cs typeface="Arial" panose="020B0604020202020204" pitchFamily="34" charset="0"/>
                </a:rPr>
                <a:t>The metrics started populating from the Eastern time zone and rolled out across the world with just a 10-15 minute delay. This company has stores in various major airports throughout the world and a website. Their call centers are located in Los Angeles, CA, Des Moines, IA, Albany, NY, and outside the United States in: the United Kingdom, Spain, Brazil, Cost Rica, France, Germany, India, Hong Kong, and South Africa. </a:t>
              </a:r>
              <a:endParaRPr lang="en-US" sz="2400" dirty="0">
                <a:solidFill>
                  <a:schemeClr val="tx1"/>
                </a:solidFill>
                <a:latin typeface="Arial" panose="020B0604020202020204" pitchFamily="34" charset="0"/>
                <a:cs typeface="Arial" panose="020B0604020202020204" pitchFamily="34" charset="0"/>
              </a:endParaRPr>
            </a:p>
          </p:txBody>
        </p:sp>
      </p:grpSp>
      <p:sp>
        <p:nvSpPr>
          <p:cNvPr id="8" name="TextBox 7"/>
          <p:cNvSpPr txBox="1"/>
          <p:nvPr/>
        </p:nvSpPr>
        <p:spPr>
          <a:xfrm>
            <a:off x="8077201" y="76200"/>
            <a:ext cx="914400" cy="369332"/>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smtClean="0">
                <a:solidFill>
                  <a:schemeClr val="tx1"/>
                </a:solidFill>
                <a:latin typeface="Arial" pitchFamily="34" charset="0"/>
                <a:cs typeface="Arial" pitchFamily="34" charset="0"/>
              </a:rPr>
              <a:t>Page 2</a:t>
            </a:r>
            <a:endParaRPr lang="en-US" dirty="0">
              <a:solidFill>
                <a:schemeClr val="tx1"/>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750381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52400" y="645182"/>
            <a:ext cx="8839200" cy="5374621"/>
            <a:chOff x="152400" y="2362200"/>
            <a:chExt cx="8839200" cy="4343400"/>
          </a:xfrm>
        </p:grpSpPr>
        <p:sp>
          <p:nvSpPr>
            <p:cNvPr id="4" name="Rectangle 3"/>
            <p:cNvSpPr/>
            <p:nvPr/>
          </p:nvSpPr>
          <p:spPr>
            <a:xfrm>
              <a:off x="152400" y="2362200"/>
              <a:ext cx="8839200" cy="4343400"/>
            </a:xfrm>
            <a:prstGeom prst="rect">
              <a:avLst/>
            </a:prstGeom>
            <a:no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6" name="TextBox 5" descr="Slide #2: Follow along in the comic book to see the results of this product launch from the customer service standpoint.&#10;At the end of the scenario, decide how you would respond to the boss and colleagues in the PowerPoint presentation. You can use any of the time zone converters available on the Internet to see what the difference is in the time zones. &#10;" title="Unit 9 Assignment"/>
            <p:cNvSpPr txBox="1"/>
            <p:nvPr/>
          </p:nvSpPr>
          <p:spPr>
            <a:xfrm>
              <a:off x="228600" y="2702923"/>
              <a:ext cx="8534400" cy="2711091"/>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endParaRPr lang="en-US" sz="2000" dirty="0" smtClean="0">
                <a:solidFill>
                  <a:schemeClr val="tx1"/>
                </a:solidFill>
              </a:endParaRPr>
            </a:p>
            <a:p>
              <a:r>
                <a:rPr lang="en-US" sz="2400" dirty="0" smtClean="0">
                  <a:solidFill>
                    <a:schemeClr val="tx1"/>
                  </a:solidFill>
                  <a:latin typeface="Arial" panose="020B0604020202020204" pitchFamily="34" charset="0"/>
                  <a:cs typeface="Arial" panose="020B0604020202020204" pitchFamily="34" charset="0"/>
                </a:rPr>
                <a:t>Follow </a:t>
              </a:r>
              <a:r>
                <a:rPr lang="en-US" sz="2400" dirty="0">
                  <a:solidFill>
                    <a:schemeClr val="tx1"/>
                  </a:solidFill>
                  <a:latin typeface="Arial" panose="020B0604020202020204" pitchFamily="34" charset="0"/>
                  <a:cs typeface="Arial" panose="020B0604020202020204" pitchFamily="34" charset="0"/>
                </a:rPr>
                <a:t>along in the comic book to see the results of this product launch from the customer service standpoint.</a:t>
              </a:r>
            </a:p>
            <a:p>
              <a:r>
                <a:rPr lang="en-US" sz="2400" dirty="0">
                  <a:solidFill>
                    <a:schemeClr val="tx1"/>
                  </a:solidFill>
                  <a:latin typeface="Arial" panose="020B0604020202020204" pitchFamily="34" charset="0"/>
                  <a:cs typeface="Arial" panose="020B0604020202020204" pitchFamily="34" charset="0"/>
                </a:rPr>
                <a:t>At the end of the scenario, decide how you would respond to the boss and colleagues in the PowerPoint presentation. You can use any of the time zone converters </a:t>
              </a:r>
              <a:r>
                <a:rPr lang="en-US" sz="2400" dirty="0" smtClean="0">
                  <a:solidFill>
                    <a:schemeClr val="tx1"/>
                  </a:solidFill>
                  <a:latin typeface="Arial" panose="020B0604020202020204" pitchFamily="34" charset="0"/>
                  <a:cs typeface="Arial" panose="020B0604020202020204" pitchFamily="34" charset="0"/>
                </a:rPr>
                <a:t>available on the Internet to </a:t>
              </a:r>
              <a:r>
                <a:rPr lang="en-US" sz="2400" dirty="0">
                  <a:solidFill>
                    <a:schemeClr val="tx1"/>
                  </a:solidFill>
                  <a:latin typeface="Arial" panose="020B0604020202020204" pitchFamily="34" charset="0"/>
                  <a:cs typeface="Arial" panose="020B0604020202020204" pitchFamily="34" charset="0"/>
                </a:rPr>
                <a:t>see what the difference </a:t>
              </a:r>
              <a:r>
                <a:rPr lang="en-US" sz="2400" dirty="0" smtClean="0">
                  <a:solidFill>
                    <a:schemeClr val="tx1"/>
                  </a:solidFill>
                  <a:latin typeface="Arial" panose="020B0604020202020204" pitchFamily="34" charset="0"/>
                  <a:cs typeface="Arial" panose="020B0604020202020204" pitchFamily="34" charset="0"/>
                </a:rPr>
                <a:t>is in the time zones. Your responses should be a minimum of 80-90 words for each of the six checklist items.</a:t>
              </a:r>
              <a:endParaRPr lang="en-US" sz="2400" dirty="0">
                <a:solidFill>
                  <a:schemeClr val="tx1"/>
                </a:solidFill>
                <a:latin typeface="Arial" panose="020B0604020202020204" pitchFamily="34" charset="0"/>
                <a:cs typeface="Arial" panose="020B0604020202020204" pitchFamily="34" charset="0"/>
              </a:endParaRPr>
            </a:p>
          </p:txBody>
        </p:sp>
      </p:grpSp>
      <p:grpSp>
        <p:nvGrpSpPr>
          <p:cNvPr id="12" name="Group 11"/>
          <p:cNvGrpSpPr/>
          <p:nvPr/>
        </p:nvGrpSpPr>
        <p:grpSpPr>
          <a:xfrm>
            <a:off x="-19594" y="163286"/>
            <a:ext cx="2991394" cy="446314"/>
            <a:chOff x="-19594" y="163286"/>
            <a:chExt cx="2991394" cy="446314"/>
          </a:xfrm>
        </p:grpSpPr>
        <p:sp>
          <p:nvSpPr>
            <p:cNvPr id="10" name="Rectangle 9"/>
            <p:cNvSpPr/>
            <p:nvPr/>
          </p:nvSpPr>
          <p:spPr>
            <a:xfrm>
              <a:off x="-19594" y="163286"/>
              <a:ext cx="2991394" cy="446314"/>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9" name="TextBox 8" descr="Unit 9 Instructions" title="Slide 3 Title textbox: Unit 9 Instructions"/>
            <p:cNvSpPr txBox="1"/>
            <p:nvPr/>
          </p:nvSpPr>
          <p:spPr>
            <a:xfrm>
              <a:off x="0" y="193879"/>
              <a:ext cx="2971800" cy="400111"/>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b="1" dirty="0">
                  <a:solidFill>
                    <a:schemeClr val="tx1"/>
                  </a:solidFill>
                  <a:latin typeface="Arial" pitchFamily="34" charset="0"/>
                  <a:cs typeface="Arial" pitchFamily="34" charset="0"/>
                </a:rPr>
                <a:t>Unit 9 </a:t>
              </a:r>
              <a:r>
                <a:rPr lang="en-US" sz="2000" b="1" dirty="0" smtClean="0">
                  <a:solidFill>
                    <a:schemeClr val="tx1"/>
                  </a:solidFill>
                  <a:latin typeface="Arial" pitchFamily="34" charset="0"/>
                  <a:cs typeface="Arial" pitchFamily="34" charset="0"/>
                </a:rPr>
                <a:t>Instructions</a:t>
              </a:r>
              <a:endParaRPr lang="en-US" sz="2000" b="1" dirty="0">
                <a:solidFill>
                  <a:schemeClr val="tx1"/>
                </a:solidFill>
                <a:latin typeface="Arial" pitchFamily="34" charset="0"/>
                <a:cs typeface="Arial" pitchFamily="34" charset="0"/>
              </a:endParaRPr>
            </a:p>
          </p:txBody>
        </p:sp>
      </p:grpSp>
      <p:sp>
        <p:nvSpPr>
          <p:cNvPr id="11" name="TextBox 10"/>
          <p:cNvSpPr txBox="1"/>
          <p:nvPr/>
        </p:nvSpPr>
        <p:spPr>
          <a:xfrm>
            <a:off x="8077201" y="76200"/>
            <a:ext cx="914400" cy="369332"/>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smtClean="0">
                <a:solidFill>
                  <a:schemeClr val="tx1"/>
                </a:solidFill>
                <a:latin typeface="Arial" pitchFamily="34" charset="0"/>
                <a:cs typeface="Arial" pitchFamily="34" charset="0"/>
              </a:rPr>
              <a:t>Page 3</a:t>
            </a:r>
            <a:endParaRPr lang="en-US" dirty="0">
              <a:solidFill>
                <a:schemeClr val="tx1"/>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112761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6200" y="399925"/>
            <a:ext cx="9067800" cy="6305675"/>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Rectangle 1"/>
          <p:cNvSpPr/>
          <p:nvPr/>
        </p:nvSpPr>
        <p:spPr>
          <a:xfrm>
            <a:off x="152400" y="152400"/>
            <a:ext cx="3429000" cy="3200400"/>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pic>
        <p:nvPicPr>
          <p:cNvPr id="5" name="Picture 4" descr="This woman is Customer #1 in the scenario on slide 4 speaking into a cell phone" title="Picture in black and white of a woman taliking on the phone"/>
          <p:cNvPicPr>
            <a:picLocks noChangeAspect="1"/>
          </p:cNvPicPr>
          <p:nvPr/>
        </p:nvPicPr>
        <p:blipFill>
          <a:blip r:embed="rId4" cstate="print">
            <a:biLevel thresh="50000"/>
            <a:extLst>
              <a:ext uri="{28A0092B-C50C-407E-A947-70E740481C1C}">
                <a14:useLocalDpi xmlns:a14="http://schemas.microsoft.com/office/drawing/2010/main" val="0"/>
              </a:ext>
            </a:extLst>
          </a:blip>
          <a:stretch>
            <a:fillRect/>
          </a:stretch>
        </p:blipFill>
        <p:spPr>
          <a:xfrm>
            <a:off x="96622" y="213479"/>
            <a:ext cx="2076914" cy="3115372"/>
          </a:xfrm>
          <a:prstGeom prst="rect">
            <a:avLst/>
          </a:prstGeom>
        </p:spPr>
      </p:pic>
      <p:grpSp>
        <p:nvGrpSpPr>
          <p:cNvPr id="15" name="Group 14" title="CSR #1 picture of him speaking on the phone"/>
          <p:cNvGrpSpPr/>
          <p:nvPr/>
        </p:nvGrpSpPr>
        <p:grpSpPr>
          <a:xfrm>
            <a:off x="76200" y="3429000"/>
            <a:ext cx="4407232" cy="3200400"/>
            <a:chOff x="240968" y="304800"/>
            <a:chExt cx="4407232" cy="3200400"/>
          </a:xfrm>
        </p:grpSpPr>
        <p:sp>
          <p:nvSpPr>
            <p:cNvPr id="11" name="Rectangle 10"/>
            <p:cNvSpPr/>
            <p:nvPr/>
          </p:nvSpPr>
          <p:spPr>
            <a:xfrm>
              <a:off x="304800" y="304800"/>
              <a:ext cx="4343400" cy="3200400"/>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pic>
          <p:nvPicPr>
            <p:cNvPr id="12" name="Picture 11"/>
            <p:cNvPicPr>
              <a:picLocks noChangeAspect="1"/>
            </p:cNvPicPr>
            <p:nvPr/>
          </p:nvPicPr>
          <p:blipFill rotWithShape="1">
            <a:blip r:embed="rId5" cstate="print">
              <a:biLevel thresh="50000"/>
              <a:extLst>
                <a:ext uri="{28A0092B-C50C-407E-A947-70E740481C1C}">
                  <a14:useLocalDpi xmlns:a14="http://schemas.microsoft.com/office/drawing/2010/main" val="0"/>
                </a:ext>
              </a:extLst>
            </a:blip>
            <a:srcRect l="20309" t="8824" b="8824"/>
            <a:stretch/>
          </p:blipFill>
          <p:spPr>
            <a:xfrm>
              <a:off x="240968" y="357051"/>
              <a:ext cx="2093023" cy="3124200"/>
            </a:xfrm>
            <a:prstGeom prst="rect">
              <a:avLst/>
            </a:prstGeom>
          </p:spPr>
        </p:pic>
      </p:grpSp>
      <p:sp>
        <p:nvSpPr>
          <p:cNvPr id="18" name="Oval Callout 17" descr="black shape iindicating someone is speaking " title="shape"/>
          <p:cNvSpPr/>
          <p:nvPr/>
        </p:nvSpPr>
        <p:spPr>
          <a:xfrm>
            <a:off x="1981201" y="3568720"/>
            <a:ext cx="7010400" cy="3136880"/>
          </a:xfrm>
          <a:prstGeom prst="wedgeEllipseCallout">
            <a:avLst>
              <a:gd name="adj1" fmla="val -54000"/>
              <a:gd name="adj2" fmla="val -1111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descr="Slide #4: CSR #1 in Des Moines, &#10;Iowa: Don’t worry we can refund your money… &#10;no worries…It must have been a glitch in that &#10;particular batch of product. &#10;We will send you back your money as a gift card  for future purchases. Thanks for calling!&#10;" title="Black and white picture  of CSR#1 speaking to cusomter #1"/>
          <p:cNvSpPr txBox="1"/>
          <p:nvPr/>
        </p:nvSpPr>
        <p:spPr>
          <a:xfrm>
            <a:off x="2667000" y="3690878"/>
            <a:ext cx="6833357" cy="2308324"/>
          </a:xfrm>
          <a:prstGeom prst="rect">
            <a:avLst/>
          </a:prstGeom>
          <a:noFill/>
        </p:spPr>
        <p:txBody>
          <a:bodyPr wrap="square" rtlCol="0">
            <a:spAutoFit/>
          </a:bodyPr>
          <a:lstStyle/>
          <a:p>
            <a:r>
              <a:rPr lang="en-US" sz="2400" dirty="0" smtClean="0">
                <a:solidFill>
                  <a:schemeClr val="bg1"/>
                </a:solidFill>
                <a:latin typeface="Calibri" pitchFamily="34" charset="0"/>
              </a:rPr>
              <a:t>             CSR </a:t>
            </a:r>
            <a:r>
              <a:rPr lang="en-US" sz="2400" dirty="0">
                <a:solidFill>
                  <a:schemeClr val="bg1"/>
                </a:solidFill>
                <a:latin typeface="Calibri" pitchFamily="34" charset="0"/>
              </a:rPr>
              <a:t>#1 in Des Moines, </a:t>
            </a:r>
            <a:endParaRPr lang="en-US" sz="2400" dirty="0" smtClean="0">
              <a:solidFill>
                <a:schemeClr val="bg1"/>
              </a:solidFill>
              <a:latin typeface="Calibri" pitchFamily="34" charset="0"/>
            </a:endParaRPr>
          </a:p>
          <a:p>
            <a:r>
              <a:rPr lang="en-US" sz="2400" dirty="0" smtClean="0">
                <a:solidFill>
                  <a:schemeClr val="bg1"/>
                </a:solidFill>
                <a:latin typeface="Calibri" pitchFamily="34" charset="0"/>
              </a:rPr>
              <a:t>Iowa</a:t>
            </a:r>
            <a:r>
              <a:rPr lang="en-US" sz="2400" dirty="0">
                <a:solidFill>
                  <a:schemeClr val="bg1"/>
                </a:solidFill>
                <a:latin typeface="Calibri" pitchFamily="34" charset="0"/>
              </a:rPr>
              <a:t>: Don’t </a:t>
            </a:r>
            <a:r>
              <a:rPr lang="en-US" sz="2400" dirty="0" smtClean="0">
                <a:solidFill>
                  <a:schemeClr val="bg1"/>
                </a:solidFill>
                <a:latin typeface="Calibri" pitchFamily="34" charset="0"/>
              </a:rPr>
              <a:t>worry </a:t>
            </a:r>
            <a:r>
              <a:rPr lang="en-US" sz="2400" dirty="0">
                <a:solidFill>
                  <a:schemeClr val="bg1"/>
                </a:solidFill>
                <a:latin typeface="Calibri" pitchFamily="34" charset="0"/>
              </a:rPr>
              <a:t>we can refund your </a:t>
            </a:r>
            <a:r>
              <a:rPr lang="en-US" sz="2400" dirty="0" smtClean="0">
                <a:solidFill>
                  <a:schemeClr val="bg1"/>
                </a:solidFill>
                <a:latin typeface="Calibri" pitchFamily="34" charset="0"/>
              </a:rPr>
              <a:t>money</a:t>
            </a:r>
            <a:r>
              <a:rPr lang="en-US" sz="2400" dirty="0">
                <a:solidFill>
                  <a:schemeClr val="bg1"/>
                </a:solidFill>
                <a:latin typeface="Calibri" pitchFamily="34" charset="0"/>
              </a:rPr>
              <a:t>… </a:t>
            </a:r>
            <a:endParaRPr lang="en-US" sz="2400" dirty="0" smtClean="0">
              <a:solidFill>
                <a:schemeClr val="bg1"/>
              </a:solidFill>
              <a:latin typeface="Calibri" pitchFamily="34" charset="0"/>
            </a:endParaRPr>
          </a:p>
          <a:p>
            <a:r>
              <a:rPr lang="en-US" sz="2400" dirty="0" smtClean="0">
                <a:solidFill>
                  <a:schemeClr val="bg1"/>
                </a:solidFill>
                <a:latin typeface="Calibri" pitchFamily="34" charset="0"/>
              </a:rPr>
              <a:t>no </a:t>
            </a:r>
            <a:r>
              <a:rPr lang="en-US" sz="2400" dirty="0">
                <a:solidFill>
                  <a:schemeClr val="bg1"/>
                </a:solidFill>
                <a:latin typeface="Calibri" pitchFamily="34" charset="0"/>
              </a:rPr>
              <a:t>worries…It must have been </a:t>
            </a:r>
            <a:r>
              <a:rPr lang="en-US" sz="2400" dirty="0" smtClean="0">
                <a:solidFill>
                  <a:schemeClr val="bg1"/>
                </a:solidFill>
                <a:latin typeface="Calibri" pitchFamily="34" charset="0"/>
              </a:rPr>
              <a:t>a </a:t>
            </a:r>
            <a:r>
              <a:rPr lang="en-US" sz="2400" dirty="0">
                <a:solidFill>
                  <a:schemeClr val="bg1"/>
                </a:solidFill>
                <a:latin typeface="Calibri" pitchFamily="34" charset="0"/>
              </a:rPr>
              <a:t>glitch in that </a:t>
            </a:r>
            <a:endParaRPr lang="en-US" sz="2400" dirty="0" smtClean="0">
              <a:solidFill>
                <a:schemeClr val="bg1"/>
              </a:solidFill>
              <a:latin typeface="Calibri" pitchFamily="34" charset="0"/>
            </a:endParaRPr>
          </a:p>
          <a:p>
            <a:r>
              <a:rPr lang="en-US" sz="2400" dirty="0" smtClean="0">
                <a:solidFill>
                  <a:schemeClr val="bg1"/>
                </a:solidFill>
                <a:latin typeface="Calibri" pitchFamily="34" charset="0"/>
              </a:rPr>
              <a:t>particular </a:t>
            </a:r>
            <a:r>
              <a:rPr lang="en-US" sz="2400" dirty="0">
                <a:solidFill>
                  <a:schemeClr val="bg1"/>
                </a:solidFill>
                <a:latin typeface="Calibri" pitchFamily="34" charset="0"/>
              </a:rPr>
              <a:t>batch of product. </a:t>
            </a:r>
            <a:endParaRPr lang="en-US" sz="2400" dirty="0" smtClean="0">
              <a:solidFill>
                <a:schemeClr val="bg1"/>
              </a:solidFill>
              <a:latin typeface="Calibri" pitchFamily="34" charset="0"/>
            </a:endParaRPr>
          </a:p>
          <a:p>
            <a:r>
              <a:rPr lang="en-US" sz="2400" dirty="0" smtClean="0">
                <a:solidFill>
                  <a:schemeClr val="bg1"/>
                </a:solidFill>
                <a:latin typeface="Calibri" pitchFamily="34" charset="0"/>
              </a:rPr>
              <a:t>We </a:t>
            </a:r>
            <a:r>
              <a:rPr lang="en-US" sz="2400" dirty="0">
                <a:solidFill>
                  <a:schemeClr val="bg1"/>
                </a:solidFill>
                <a:latin typeface="Calibri" pitchFamily="34" charset="0"/>
              </a:rPr>
              <a:t>will send you back your money as a </a:t>
            </a:r>
            <a:r>
              <a:rPr lang="en-US" sz="2400" dirty="0" smtClean="0">
                <a:solidFill>
                  <a:schemeClr val="bg1"/>
                </a:solidFill>
                <a:latin typeface="Calibri" pitchFamily="34" charset="0"/>
              </a:rPr>
              <a:t>gift </a:t>
            </a:r>
            <a:r>
              <a:rPr lang="en-US" sz="2400" dirty="0">
                <a:solidFill>
                  <a:schemeClr val="bg1"/>
                </a:solidFill>
                <a:latin typeface="Calibri" pitchFamily="34" charset="0"/>
              </a:rPr>
              <a:t>card </a:t>
            </a:r>
            <a:endParaRPr lang="en-US" sz="2400" dirty="0" smtClean="0">
              <a:solidFill>
                <a:schemeClr val="bg1"/>
              </a:solidFill>
              <a:latin typeface="Calibri" pitchFamily="34" charset="0"/>
            </a:endParaRPr>
          </a:p>
          <a:p>
            <a:r>
              <a:rPr lang="en-US" sz="2400" dirty="0">
                <a:solidFill>
                  <a:schemeClr val="bg1"/>
                </a:solidFill>
                <a:latin typeface="Calibri" pitchFamily="34" charset="0"/>
              </a:rPr>
              <a:t> </a:t>
            </a:r>
            <a:r>
              <a:rPr lang="en-US" sz="2400" dirty="0" smtClean="0">
                <a:solidFill>
                  <a:schemeClr val="bg1"/>
                </a:solidFill>
                <a:latin typeface="Calibri" pitchFamily="34" charset="0"/>
              </a:rPr>
              <a:t>  for </a:t>
            </a:r>
            <a:r>
              <a:rPr lang="en-US" sz="2400" dirty="0">
                <a:solidFill>
                  <a:schemeClr val="bg1"/>
                </a:solidFill>
                <a:latin typeface="Calibri" pitchFamily="34" charset="0"/>
              </a:rPr>
              <a:t>future purchases. Thanks </a:t>
            </a:r>
            <a:r>
              <a:rPr lang="en-US" sz="2400" dirty="0" smtClean="0">
                <a:solidFill>
                  <a:schemeClr val="bg1"/>
                </a:solidFill>
                <a:latin typeface="Calibri" pitchFamily="34" charset="0"/>
              </a:rPr>
              <a:t>for </a:t>
            </a:r>
            <a:r>
              <a:rPr lang="en-US" sz="2400" dirty="0">
                <a:solidFill>
                  <a:schemeClr val="bg1"/>
                </a:solidFill>
                <a:latin typeface="Calibri" pitchFamily="34" charset="0"/>
              </a:rPr>
              <a:t>calling!</a:t>
            </a:r>
          </a:p>
        </p:txBody>
      </p:sp>
      <p:sp>
        <p:nvSpPr>
          <p:cNvPr id="20" name="Rectangle 19"/>
          <p:cNvSpPr/>
          <p:nvPr/>
        </p:nvSpPr>
        <p:spPr>
          <a:xfrm>
            <a:off x="-19594" y="0"/>
            <a:ext cx="8249194" cy="609600"/>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1" name="TextBox 20" descr="Business person on her cell phone to the customer service team day 1:&#10;" title="Slide 4 Title textbox: "/>
          <p:cNvSpPr txBox="1"/>
          <p:nvPr/>
        </p:nvSpPr>
        <p:spPr>
          <a:xfrm>
            <a:off x="10998" y="76200"/>
            <a:ext cx="8218602" cy="400110"/>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a:solidFill>
                  <a:schemeClr val="tx1"/>
                </a:solidFill>
                <a:latin typeface="Arial" pitchFamily="34" charset="0"/>
                <a:cs typeface="Arial" pitchFamily="34" charset="0"/>
              </a:rPr>
              <a:t>Business person on her cell phone to the customer service team day 1</a:t>
            </a:r>
            <a:r>
              <a:rPr lang="en-US" sz="2000" dirty="0" smtClean="0">
                <a:solidFill>
                  <a:schemeClr val="tx1"/>
                </a:solidFill>
                <a:latin typeface="Arial" pitchFamily="34" charset="0"/>
                <a:cs typeface="Arial" pitchFamily="34" charset="0"/>
              </a:rPr>
              <a:t>:</a:t>
            </a:r>
          </a:p>
        </p:txBody>
      </p:sp>
      <p:sp>
        <p:nvSpPr>
          <p:cNvPr id="6" name="Oval Callout 5" title="black shape indicating someone is speaking (like in a comic book. "/>
          <p:cNvSpPr/>
          <p:nvPr/>
        </p:nvSpPr>
        <p:spPr>
          <a:xfrm>
            <a:off x="2438401" y="685799"/>
            <a:ext cx="6705600" cy="2971801"/>
          </a:xfrm>
          <a:prstGeom prst="wedgeEllipseCallout">
            <a:avLst>
              <a:gd name="adj1" fmla="val -55889"/>
              <a:gd name="adj2" fmla="val -179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descr=" Slide #4: Customer #1&#10;from New York at 12: 05  p.m.: I want you &#10;to know we practically had an accident! We were on our way to a client when all of a sudden the laptop slid over to the driver’s side…What a fiasco! You’ve got to do something about this! " title="woman speaking"/>
          <p:cNvSpPr txBox="1"/>
          <p:nvPr/>
        </p:nvSpPr>
        <p:spPr>
          <a:xfrm>
            <a:off x="2819400" y="685800"/>
            <a:ext cx="6172201" cy="2308324"/>
          </a:xfrm>
          <a:prstGeom prst="rect">
            <a:avLst/>
          </a:prstGeom>
          <a:noFill/>
        </p:spPr>
        <p:txBody>
          <a:bodyPr wrap="square" rtlCol="0">
            <a:spAutoFit/>
          </a:bodyPr>
          <a:lstStyle/>
          <a:p>
            <a:r>
              <a:rPr lang="en-US" sz="2400" dirty="0" smtClean="0">
                <a:solidFill>
                  <a:schemeClr val="bg1"/>
                </a:solidFill>
                <a:latin typeface="Calibri" pitchFamily="34" charset="0"/>
              </a:rPr>
              <a:t>                                Customer #1</a:t>
            </a:r>
          </a:p>
          <a:p>
            <a:r>
              <a:rPr lang="en-US" sz="2400" dirty="0" smtClean="0">
                <a:solidFill>
                  <a:schemeClr val="bg1"/>
                </a:solidFill>
                <a:latin typeface="Calibri" pitchFamily="34" charset="0"/>
              </a:rPr>
              <a:t>      from New York at 12: 05  p.m.: I want you </a:t>
            </a:r>
          </a:p>
          <a:p>
            <a:r>
              <a:rPr lang="en-US" sz="2400" dirty="0" smtClean="0">
                <a:solidFill>
                  <a:schemeClr val="bg1"/>
                </a:solidFill>
                <a:latin typeface="Calibri" pitchFamily="34" charset="0"/>
              </a:rPr>
              <a:t>to know we practically had an accident! We were on our way to a client when all of a sudden the laptop slid over to the driver’s side…What a fiasco! You’ve got to do something about this! </a:t>
            </a:r>
            <a:endParaRPr lang="en-US" sz="2400" dirty="0">
              <a:solidFill>
                <a:schemeClr val="bg1"/>
              </a:solidFill>
              <a:latin typeface="Calibri" pitchFamily="34" charset="0"/>
            </a:endParaRPr>
          </a:p>
        </p:txBody>
      </p:sp>
      <p:sp>
        <p:nvSpPr>
          <p:cNvPr id="3" name="TextBox 2"/>
          <p:cNvSpPr txBox="1"/>
          <p:nvPr/>
        </p:nvSpPr>
        <p:spPr>
          <a:xfrm>
            <a:off x="8229600" y="0"/>
            <a:ext cx="838200" cy="369332"/>
          </a:xfrm>
          <a:prstGeom prst="rect">
            <a:avLst/>
          </a:prstGeom>
          <a:noFill/>
        </p:spPr>
        <p:txBody>
          <a:bodyPr wrap="square" rtlCol="0">
            <a:spAutoFit/>
          </a:bodyPr>
          <a:lstStyle/>
          <a:p>
            <a:r>
              <a:rPr lang="en-US" dirty="0" smtClean="0"/>
              <a:t>Page 4</a:t>
            </a:r>
            <a:endParaRPr lang="en-US" dirty="0"/>
          </a:p>
        </p:txBody>
      </p:sp>
    </p:spTree>
    <p:custDataLst>
      <p:tags r:id="rId1"/>
    </p:custDataLst>
    <p:extLst>
      <p:ext uri="{BB962C8B-B14F-4D97-AF65-F5344CB8AC3E}">
        <p14:creationId xmlns:p14="http://schemas.microsoft.com/office/powerpoint/2010/main" val="815749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6200" y="609600"/>
            <a:ext cx="9067800" cy="6225618"/>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Rectangle 1"/>
          <p:cNvSpPr/>
          <p:nvPr/>
        </p:nvSpPr>
        <p:spPr>
          <a:xfrm>
            <a:off x="0" y="457200"/>
            <a:ext cx="3429000" cy="3200400"/>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pic>
        <p:nvPicPr>
          <p:cNvPr id="5" name="Picture 4" descr="Side view of Customer #2 at the ntop of slide 5." title="Black and white photo of Customer #2 speaking to CSR #2 on the phone"/>
          <p:cNvPicPr>
            <a:picLocks noChangeAspect="1"/>
          </p:cNvPicPr>
          <p:nvPr/>
        </p:nvPicPr>
        <p:blipFill>
          <a:blip r:embed="rId4" cstate="print">
            <a:biLevel thresh="50000"/>
            <a:extLst>
              <a:ext uri="{28A0092B-C50C-407E-A947-70E740481C1C}">
                <a14:useLocalDpi xmlns:a14="http://schemas.microsoft.com/office/drawing/2010/main" val="0"/>
              </a:ext>
            </a:extLst>
          </a:blip>
          <a:stretch>
            <a:fillRect/>
          </a:stretch>
        </p:blipFill>
        <p:spPr>
          <a:xfrm>
            <a:off x="0" y="533400"/>
            <a:ext cx="2076914" cy="3115372"/>
          </a:xfrm>
          <a:prstGeom prst="rect">
            <a:avLst/>
          </a:prstGeom>
        </p:spPr>
      </p:pic>
      <p:grpSp>
        <p:nvGrpSpPr>
          <p:cNvPr id="15" name="Group 14"/>
          <p:cNvGrpSpPr/>
          <p:nvPr/>
        </p:nvGrpSpPr>
        <p:grpSpPr>
          <a:xfrm>
            <a:off x="4713" y="3657600"/>
            <a:ext cx="4343400" cy="3200400"/>
            <a:chOff x="304800" y="304800"/>
            <a:chExt cx="4343400" cy="3200400"/>
          </a:xfrm>
        </p:grpSpPr>
        <p:sp>
          <p:nvSpPr>
            <p:cNvPr id="11" name="Rectangle 10"/>
            <p:cNvSpPr/>
            <p:nvPr/>
          </p:nvSpPr>
          <p:spPr>
            <a:xfrm>
              <a:off x="304800" y="304800"/>
              <a:ext cx="4343400" cy="3200400"/>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pic>
          <p:nvPicPr>
            <p:cNvPr id="12" name="Picture 11" descr="Slide #5 Photo of CSR#2 speaking into her cell phone-responding to Customer #2 on the same slide." title="Slide #5 black and white photo if CSR#2 speaking into her cell phone"/>
            <p:cNvPicPr>
              <a:picLocks noChangeAspect="1"/>
            </p:cNvPicPr>
            <p:nvPr/>
          </p:nvPicPr>
          <p:blipFill>
            <a:blip r:embed="rId5" cstate="print">
              <a:biLevel thresh="50000"/>
              <a:extLst>
                <a:ext uri="{28A0092B-C50C-407E-A947-70E740481C1C}">
                  <a14:useLocalDpi xmlns:a14="http://schemas.microsoft.com/office/drawing/2010/main" val="0"/>
                </a:ext>
              </a:extLst>
            </a:blip>
            <a:stretch>
              <a:fillRect/>
            </a:stretch>
          </p:blipFill>
          <p:spPr>
            <a:xfrm>
              <a:off x="307262" y="357051"/>
              <a:ext cx="1960435" cy="3124200"/>
            </a:xfrm>
            <a:prstGeom prst="rect">
              <a:avLst/>
            </a:prstGeom>
          </p:spPr>
        </p:pic>
      </p:grpSp>
      <p:sp>
        <p:nvSpPr>
          <p:cNvPr id="18" name="Oval Callout 17" descr="Slide 5 there are two of these shaps indicating someone is speakiong. One for the Customer #2 and one for the CSR #2 in Albany. " title="black shape indicating someone is speaking"/>
          <p:cNvSpPr/>
          <p:nvPr/>
        </p:nvSpPr>
        <p:spPr>
          <a:xfrm>
            <a:off x="1981201" y="3568720"/>
            <a:ext cx="7010400" cy="3136880"/>
          </a:xfrm>
          <a:prstGeom prst="wedgeEllipseCallout">
            <a:avLst>
              <a:gd name="adj1" fmla="val -54000"/>
              <a:gd name="adj2" fmla="val -1111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descr="Slide #5: CSR #2 in Albany NY: &#10;Hi there, what seems to be the trouble?  We have &#10;had no reports of any problems with this product. &#10;How about if I send you a new one free of charge? &#10;" title="Black and white photo of CSR#2 speaking on the phone with customer #2"/>
          <p:cNvSpPr txBox="1"/>
          <p:nvPr/>
        </p:nvSpPr>
        <p:spPr>
          <a:xfrm>
            <a:off x="2286000" y="3690878"/>
            <a:ext cx="6833357" cy="1938992"/>
          </a:xfrm>
          <a:prstGeom prst="rect">
            <a:avLst/>
          </a:prstGeom>
          <a:noFill/>
        </p:spPr>
        <p:txBody>
          <a:bodyPr wrap="square" rtlCol="0">
            <a:spAutoFit/>
          </a:bodyPr>
          <a:lstStyle/>
          <a:p>
            <a:r>
              <a:rPr lang="en-US" sz="2400" dirty="0">
                <a:solidFill>
                  <a:schemeClr val="bg1"/>
                </a:solidFill>
                <a:latin typeface="Calibri" pitchFamily="34" charset="0"/>
              </a:rPr>
              <a:t>             </a:t>
            </a:r>
          </a:p>
          <a:p>
            <a:r>
              <a:rPr lang="en-US" sz="2400" dirty="0" smtClean="0">
                <a:solidFill>
                  <a:schemeClr val="bg1"/>
                </a:solidFill>
                <a:latin typeface="Calibri" pitchFamily="34" charset="0"/>
              </a:rPr>
              <a:t>                         CSR </a:t>
            </a:r>
            <a:r>
              <a:rPr lang="en-US" sz="2400" dirty="0">
                <a:solidFill>
                  <a:schemeClr val="bg1"/>
                </a:solidFill>
                <a:latin typeface="Calibri" pitchFamily="34" charset="0"/>
              </a:rPr>
              <a:t>#2 in Albany NY: </a:t>
            </a:r>
            <a:endParaRPr lang="en-US" sz="2400" dirty="0" smtClean="0">
              <a:solidFill>
                <a:schemeClr val="bg1"/>
              </a:solidFill>
              <a:latin typeface="Calibri" pitchFamily="34" charset="0"/>
            </a:endParaRPr>
          </a:p>
          <a:p>
            <a:r>
              <a:rPr lang="en-US" sz="2400" dirty="0" smtClean="0">
                <a:solidFill>
                  <a:schemeClr val="bg1"/>
                </a:solidFill>
                <a:latin typeface="Calibri" pitchFamily="34" charset="0"/>
              </a:rPr>
              <a:t>Hi </a:t>
            </a:r>
            <a:r>
              <a:rPr lang="en-US" sz="2400" dirty="0">
                <a:solidFill>
                  <a:schemeClr val="bg1"/>
                </a:solidFill>
                <a:latin typeface="Calibri" pitchFamily="34" charset="0"/>
              </a:rPr>
              <a:t>there, what seems to be the trouble?  We have </a:t>
            </a:r>
            <a:endParaRPr lang="en-US" sz="2400" dirty="0" smtClean="0">
              <a:solidFill>
                <a:schemeClr val="bg1"/>
              </a:solidFill>
              <a:latin typeface="Calibri" pitchFamily="34" charset="0"/>
            </a:endParaRPr>
          </a:p>
          <a:p>
            <a:r>
              <a:rPr lang="en-US" sz="2400" dirty="0" smtClean="0">
                <a:solidFill>
                  <a:schemeClr val="bg1"/>
                </a:solidFill>
                <a:latin typeface="Calibri" pitchFamily="34" charset="0"/>
              </a:rPr>
              <a:t>had </a:t>
            </a:r>
            <a:r>
              <a:rPr lang="en-US" sz="2400" dirty="0">
                <a:solidFill>
                  <a:schemeClr val="bg1"/>
                </a:solidFill>
                <a:latin typeface="Calibri" pitchFamily="34" charset="0"/>
              </a:rPr>
              <a:t>no reports of any problems with this product. </a:t>
            </a:r>
            <a:endParaRPr lang="en-US" sz="2400" dirty="0" smtClean="0">
              <a:solidFill>
                <a:schemeClr val="bg1"/>
              </a:solidFill>
              <a:latin typeface="Calibri" pitchFamily="34" charset="0"/>
            </a:endParaRPr>
          </a:p>
          <a:p>
            <a:r>
              <a:rPr lang="en-US" sz="2400" dirty="0" smtClean="0">
                <a:solidFill>
                  <a:schemeClr val="bg1"/>
                </a:solidFill>
                <a:latin typeface="Calibri" pitchFamily="34" charset="0"/>
              </a:rPr>
              <a:t>How </a:t>
            </a:r>
            <a:r>
              <a:rPr lang="en-US" sz="2400" dirty="0">
                <a:solidFill>
                  <a:schemeClr val="bg1"/>
                </a:solidFill>
                <a:latin typeface="Calibri" pitchFamily="34" charset="0"/>
              </a:rPr>
              <a:t>about if I send you a new one free of charge? </a:t>
            </a:r>
          </a:p>
        </p:txBody>
      </p:sp>
      <p:sp>
        <p:nvSpPr>
          <p:cNvPr id="20" name="Rectangle 19"/>
          <p:cNvSpPr/>
          <p:nvPr/>
        </p:nvSpPr>
        <p:spPr>
          <a:xfrm>
            <a:off x="0" y="-15711"/>
            <a:ext cx="9144000" cy="685800"/>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1" name="TextBox 20" descr="Slide 5: 2nd call to the customer service line within minutes of the first call to Customer Service.&#10;" title="Slide 5 title textbox: "/>
          <p:cNvSpPr txBox="1"/>
          <p:nvPr/>
        </p:nvSpPr>
        <p:spPr>
          <a:xfrm>
            <a:off x="0" y="786"/>
            <a:ext cx="7162800" cy="646331"/>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a:solidFill>
                  <a:schemeClr val="tx1"/>
                </a:solidFill>
                <a:latin typeface="Arial" pitchFamily="34" charset="0"/>
                <a:cs typeface="Arial" pitchFamily="34" charset="0"/>
              </a:rPr>
              <a:t>2nd call to the customer service line within minutes of the first call to Customer Service.</a:t>
            </a:r>
          </a:p>
        </p:txBody>
      </p:sp>
      <p:sp>
        <p:nvSpPr>
          <p:cNvPr id="6" name="Oval Callout 5" title="black shape indicatins someone is speaking"/>
          <p:cNvSpPr/>
          <p:nvPr/>
        </p:nvSpPr>
        <p:spPr>
          <a:xfrm>
            <a:off x="2819400" y="457200"/>
            <a:ext cx="6452357" cy="2971801"/>
          </a:xfrm>
          <a:prstGeom prst="wedgeEllipseCallout">
            <a:avLst>
              <a:gd name="adj1" fmla="val -55889"/>
              <a:gd name="adj2" fmla="val -179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descr="Slide #5: Customer #2 &#10;        from Miami, FL  at 12:15 p.m. : Hi there, &#10;Business Executive , well I’m calling to tell you that this stand just is not good! I had it open and the laptop slid into the person’s lap who I was sitting next to on the plane… very embarrassing!&#10;" title="Customer #2"/>
          <p:cNvSpPr txBox="1"/>
          <p:nvPr/>
        </p:nvSpPr>
        <p:spPr>
          <a:xfrm>
            <a:off x="2971799" y="609600"/>
            <a:ext cx="6172201" cy="2677656"/>
          </a:xfrm>
          <a:prstGeom prst="rect">
            <a:avLst/>
          </a:prstGeom>
          <a:noFill/>
        </p:spPr>
        <p:txBody>
          <a:bodyPr wrap="square" rtlCol="0">
            <a:spAutoFit/>
          </a:bodyPr>
          <a:lstStyle/>
          <a:p>
            <a:r>
              <a:rPr lang="en-US" sz="2400" dirty="0" smtClean="0">
                <a:solidFill>
                  <a:schemeClr val="bg1"/>
                </a:solidFill>
                <a:latin typeface="Calibri" pitchFamily="34" charset="0"/>
              </a:rPr>
              <a:t>                               </a:t>
            </a:r>
            <a:r>
              <a:rPr lang="en-US" sz="2400" dirty="0">
                <a:solidFill>
                  <a:schemeClr val="bg1"/>
                </a:solidFill>
                <a:latin typeface="Calibri" pitchFamily="34" charset="0"/>
              </a:rPr>
              <a:t>Customer #2 </a:t>
            </a:r>
            <a:endParaRPr lang="en-US" sz="2400" dirty="0" smtClean="0">
              <a:solidFill>
                <a:schemeClr val="bg1"/>
              </a:solidFill>
              <a:latin typeface="Calibri" pitchFamily="34" charset="0"/>
            </a:endParaRPr>
          </a:p>
          <a:p>
            <a:r>
              <a:rPr lang="en-US" sz="2400" dirty="0">
                <a:solidFill>
                  <a:schemeClr val="bg1"/>
                </a:solidFill>
                <a:latin typeface="Calibri" pitchFamily="34" charset="0"/>
              </a:rPr>
              <a:t> </a:t>
            </a:r>
            <a:r>
              <a:rPr lang="en-US" sz="2400" dirty="0" smtClean="0">
                <a:solidFill>
                  <a:schemeClr val="bg1"/>
                </a:solidFill>
                <a:latin typeface="Calibri" pitchFamily="34" charset="0"/>
              </a:rPr>
              <a:t>       from </a:t>
            </a:r>
            <a:r>
              <a:rPr lang="en-US" sz="2400" dirty="0">
                <a:solidFill>
                  <a:schemeClr val="bg1"/>
                </a:solidFill>
                <a:latin typeface="Calibri" pitchFamily="34" charset="0"/>
              </a:rPr>
              <a:t>Miami, FL  at 12:15 p.m</a:t>
            </a:r>
            <a:r>
              <a:rPr lang="en-US" sz="2400" dirty="0" smtClean="0">
                <a:solidFill>
                  <a:schemeClr val="bg1"/>
                </a:solidFill>
                <a:latin typeface="Calibri" pitchFamily="34" charset="0"/>
              </a:rPr>
              <a:t>.: </a:t>
            </a:r>
            <a:r>
              <a:rPr lang="en-US" sz="2400" dirty="0">
                <a:solidFill>
                  <a:schemeClr val="bg1"/>
                </a:solidFill>
                <a:latin typeface="Calibri" pitchFamily="34" charset="0"/>
              </a:rPr>
              <a:t>Hi there, </a:t>
            </a:r>
          </a:p>
          <a:p>
            <a:r>
              <a:rPr lang="en-US" sz="2400" dirty="0">
                <a:solidFill>
                  <a:schemeClr val="bg1"/>
                </a:solidFill>
                <a:latin typeface="Calibri" pitchFamily="34" charset="0"/>
              </a:rPr>
              <a:t>Business </a:t>
            </a:r>
            <a:r>
              <a:rPr lang="en-US" sz="2400" dirty="0" smtClean="0">
                <a:solidFill>
                  <a:schemeClr val="bg1"/>
                </a:solidFill>
                <a:latin typeface="Calibri" pitchFamily="34" charset="0"/>
              </a:rPr>
              <a:t>Executive, </a:t>
            </a:r>
            <a:r>
              <a:rPr lang="en-US" sz="2400" dirty="0">
                <a:solidFill>
                  <a:schemeClr val="bg1"/>
                </a:solidFill>
                <a:latin typeface="Calibri" pitchFamily="34" charset="0"/>
              </a:rPr>
              <a:t>well I’m calling to tell you that this stand just is not good! I had it open and the laptop slid into the person’s lap who I was </a:t>
            </a:r>
            <a:r>
              <a:rPr lang="en-US" sz="2400" dirty="0" smtClean="0">
                <a:solidFill>
                  <a:schemeClr val="bg1"/>
                </a:solidFill>
                <a:latin typeface="Calibri" pitchFamily="34" charset="0"/>
              </a:rPr>
              <a:t> </a:t>
            </a:r>
          </a:p>
          <a:p>
            <a:r>
              <a:rPr lang="en-US" sz="2400" dirty="0">
                <a:solidFill>
                  <a:schemeClr val="bg1"/>
                </a:solidFill>
                <a:latin typeface="Calibri" pitchFamily="34" charset="0"/>
              </a:rPr>
              <a:t> </a:t>
            </a:r>
            <a:r>
              <a:rPr lang="en-US" sz="2400" dirty="0" smtClean="0">
                <a:solidFill>
                  <a:schemeClr val="bg1"/>
                </a:solidFill>
                <a:latin typeface="Calibri" pitchFamily="34" charset="0"/>
              </a:rPr>
              <a:t>   sitting </a:t>
            </a:r>
            <a:r>
              <a:rPr lang="en-US" sz="2400" dirty="0">
                <a:solidFill>
                  <a:schemeClr val="bg1"/>
                </a:solidFill>
                <a:latin typeface="Calibri" pitchFamily="34" charset="0"/>
              </a:rPr>
              <a:t>next to on the </a:t>
            </a:r>
            <a:r>
              <a:rPr lang="en-US" sz="2400" dirty="0" smtClean="0">
                <a:solidFill>
                  <a:schemeClr val="bg1"/>
                </a:solidFill>
                <a:latin typeface="Calibri" pitchFamily="34" charset="0"/>
              </a:rPr>
              <a:t>plane</a:t>
            </a:r>
            <a:r>
              <a:rPr lang="en-US" sz="2400" dirty="0">
                <a:solidFill>
                  <a:schemeClr val="bg1"/>
                </a:solidFill>
                <a:latin typeface="Calibri" pitchFamily="34" charset="0"/>
              </a:rPr>
              <a:t>… very </a:t>
            </a:r>
            <a:r>
              <a:rPr lang="en-US" sz="2400" dirty="0" smtClean="0">
                <a:solidFill>
                  <a:schemeClr val="bg1"/>
                </a:solidFill>
                <a:latin typeface="Calibri" pitchFamily="34" charset="0"/>
              </a:rPr>
              <a:t> </a:t>
            </a:r>
          </a:p>
          <a:p>
            <a:r>
              <a:rPr lang="en-US" sz="2400" dirty="0">
                <a:solidFill>
                  <a:schemeClr val="bg1"/>
                </a:solidFill>
                <a:latin typeface="Calibri" pitchFamily="34" charset="0"/>
              </a:rPr>
              <a:t> </a:t>
            </a:r>
            <a:r>
              <a:rPr lang="en-US" sz="2400" dirty="0" smtClean="0">
                <a:solidFill>
                  <a:schemeClr val="bg1"/>
                </a:solidFill>
                <a:latin typeface="Calibri" pitchFamily="34" charset="0"/>
              </a:rPr>
              <a:t>                           embarrassing</a:t>
            </a:r>
            <a:r>
              <a:rPr lang="en-US" sz="2400" dirty="0">
                <a:solidFill>
                  <a:schemeClr val="bg1"/>
                </a:solidFill>
                <a:latin typeface="Calibri" pitchFamily="34" charset="0"/>
              </a:rPr>
              <a:t>!</a:t>
            </a:r>
          </a:p>
        </p:txBody>
      </p:sp>
      <p:sp>
        <p:nvSpPr>
          <p:cNvPr id="3" name="TextBox 2"/>
          <p:cNvSpPr txBox="1"/>
          <p:nvPr/>
        </p:nvSpPr>
        <p:spPr>
          <a:xfrm>
            <a:off x="8229600" y="76200"/>
            <a:ext cx="914400" cy="369332"/>
          </a:xfrm>
          <a:prstGeom prst="rect">
            <a:avLst/>
          </a:prstGeom>
          <a:noFill/>
        </p:spPr>
        <p:txBody>
          <a:bodyPr wrap="square" rtlCol="0">
            <a:spAutoFit/>
          </a:bodyPr>
          <a:lstStyle/>
          <a:p>
            <a:r>
              <a:rPr lang="en-US" dirty="0" smtClean="0"/>
              <a:t>Page 5</a:t>
            </a:r>
            <a:endParaRPr lang="en-US" dirty="0"/>
          </a:p>
        </p:txBody>
      </p:sp>
    </p:spTree>
    <p:custDataLst>
      <p:tags r:id="rId1"/>
    </p:custDataLst>
    <p:extLst>
      <p:ext uri="{BB962C8B-B14F-4D97-AF65-F5344CB8AC3E}">
        <p14:creationId xmlns:p14="http://schemas.microsoft.com/office/powerpoint/2010/main" val="3744906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6200" y="457200"/>
            <a:ext cx="9067800" cy="6248400"/>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Rectangle 1"/>
          <p:cNvSpPr/>
          <p:nvPr/>
        </p:nvSpPr>
        <p:spPr>
          <a:xfrm>
            <a:off x="152400" y="152400"/>
            <a:ext cx="3429000" cy="3200400"/>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pSp>
        <p:nvGrpSpPr>
          <p:cNvPr id="15" name="Group 14" descr="Black and white side photo" title="CSR #3 speaking on the phone (with Customer #3) "/>
          <p:cNvGrpSpPr/>
          <p:nvPr/>
        </p:nvGrpSpPr>
        <p:grpSpPr>
          <a:xfrm>
            <a:off x="76200" y="3429000"/>
            <a:ext cx="3733800" cy="3200400"/>
            <a:chOff x="240968" y="304800"/>
            <a:chExt cx="4407232" cy="3200400"/>
          </a:xfrm>
        </p:grpSpPr>
        <p:sp>
          <p:nvSpPr>
            <p:cNvPr id="11" name="Rectangle 10"/>
            <p:cNvSpPr/>
            <p:nvPr/>
          </p:nvSpPr>
          <p:spPr>
            <a:xfrm>
              <a:off x="304800" y="304800"/>
              <a:ext cx="4343400" cy="3200400"/>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pic>
          <p:nvPicPr>
            <p:cNvPr id="12" name="Picture 11"/>
            <p:cNvPicPr>
              <a:picLocks noChangeAspect="1"/>
            </p:cNvPicPr>
            <p:nvPr/>
          </p:nvPicPr>
          <p:blipFill rotWithShape="1">
            <a:blip r:embed="rId4" cstate="print">
              <a:biLevel thresh="50000"/>
              <a:extLst>
                <a:ext uri="{28A0092B-C50C-407E-A947-70E740481C1C}">
                  <a14:useLocalDpi xmlns:a14="http://schemas.microsoft.com/office/drawing/2010/main" val="0"/>
                </a:ext>
              </a:extLst>
            </a:blip>
            <a:srcRect l="20309" t="8824" b="8824"/>
            <a:stretch/>
          </p:blipFill>
          <p:spPr>
            <a:xfrm>
              <a:off x="240968" y="357051"/>
              <a:ext cx="2093023" cy="3124200"/>
            </a:xfrm>
            <a:prstGeom prst="rect">
              <a:avLst/>
            </a:prstGeom>
          </p:spPr>
        </p:pic>
      </p:grpSp>
      <p:sp>
        <p:nvSpPr>
          <p:cNvPr id="20" name="Rectangle 19"/>
          <p:cNvSpPr/>
          <p:nvPr/>
        </p:nvSpPr>
        <p:spPr>
          <a:xfrm>
            <a:off x="-19594" y="0"/>
            <a:ext cx="9163594" cy="457200"/>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smtClean="0"/>
              <a:t>P</a:t>
            </a:r>
            <a:endParaRPr lang="en-US" dirty="0"/>
          </a:p>
        </p:txBody>
      </p:sp>
      <p:sp>
        <p:nvSpPr>
          <p:cNvPr id="21" name="TextBox 20" descr="Customer #3 calls in from Dubai to the call center in Almeria, Spain.&#10;" title="Slide 6: title textbox"/>
          <p:cNvSpPr txBox="1"/>
          <p:nvPr/>
        </p:nvSpPr>
        <p:spPr>
          <a:xfrm>
            <a:off x="1" y="30593"/>
            <a:ext cx="7924800" cy="400110"/>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a:solidFill>
                  <a:schemeClr val="tx1"/>
                </a:solidFill>
                <a:latin typeface="Arial" pitchFamily="34" charset="0"/>
                <a:cs typeface="Arial" pitchFamily="34" charset="0"/>
              </a:rPr>
              <a:t>Customer #3 calls in from Dubai to the call center in Almeria, Spain.</a:t>
            </a:r>
          </a:p>
        </p:txBody>
      </p:sp>
      <p:sp>
        <p:nvSpPr>
          <p:cNvPr id="6" name="Oval Callout 5" title="shape indicating that someone is speaking"/>
          <p:cNvSpPr/>
          <p:nvPr/>
        </p:nvSpPr>
        <p:spPr>
          <a:xfrm>
            <a:off x="2311733" y="457200"/>
            <a:ext cx="6832268" cy="3600987"/>
          </a:xfrm>
          <a:prstGeom prst="wedgeEllipseCallout">
            <a:avLst>
              <a:gd name="adj1" fmla="val -53460"/>
              <a:gd name="adj2" fmla="val 843"/>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descr=" Slide #6:  Customer #3 from Dubai, United Arab Emirates at  8:25 p.m. (12:25 p.m. ET)&#10;  What is going on? I just had a really bad experience while giving my lap top presentation to some clients as all of a sudden one of the legs on my lap top gave out and almost completely destroyed not only my presentation on my laptop, but the laptop itself.  IF I lose this account I am going to be really upset!&#10;" title="Customer #3 on Slide 6"/>
          <p:cNvSpPr txBox="1"/>
          <p:nvPr/>
        </p:nvSpPr>
        <p:spPr>
          <a:xfrm>
            <a:off x="2667000" y="722055"/>
            <a:ext cx="6553202" cy="2554545"/>
          </a:xfrm>
          <a:prstGeom prst="rect">
            <a:avLst/>
          </a:prstGeom>
          <a:noFill/>
        </p:spPr>
        <p:txBody>
          <a:bodyPr wrap="square" rtlCol="0">
            <a:spAutoFit/>
          </a:bodyPr>
          <a:lstStyle/>
          <a:p>
            <a:r>
              <a:rPr lang="en-US" sz="2000" dirty="0" smtClean="0">
                <a:solidFill>
                  <a:schemeClr val="bg1"/>
                </a:solidFill>
                <a:latin typeface="Calibri" pitchFamily="34" charset="0"/>
              </a:rPr>
              <a:t>                   </a:t>
            </a:r>
            <a:r>
              <a:rPr lang="en-US" sz="2000" dirty="0">
                <a:solidFill>
                  <a:schemeClr val="bg1"/>
                </a:solidFill>
                <a:latin typeface="Calibri" pitchFamily="34" charset="0"/>
              </a:rPr>
              <a:t>Customer #3 from Dubai, </a:t>
            </a:r>
            <a:endParaRPr lang="en-US" sz="2000" dirty="0" smtClean="0">
              <a:solidFill>
                <a:schemeClr val="bg1"/>
              </a:solidFill>
              <a:latin typeface="Calibri" pitchFamily="34" charset="0"/>
            </a:endParaRPr>
          </a:p>
          <a:p>
            <a:r>
              <a:rPr lang="en-US" sz="2000" dirty="0" smtClean="0">
                <a:solidFill>
                  <a:schemeClr val="bg1"/>
                </a:solidFill>
                <a:latin typeface="Calibri" pitchFamily="34" charset="0"/>
              </a:rPr>
              <a:t>        United </a:t>
            </a:r>
            <a:r>
              <a:rPr lang="en-US" sz="2000" dirty="0">
                <a:solidFill>
                  <a:schemeClr val="bg1"/>
                </a:solidFill>
                <a:latin typeface="Calibri" pitchFamily="34" charset="0"/>
              </a:rPr>
              <a:t>Arab Emirates at  8:25 p.m. (12:25 </a:t>
            </a:r>
            <a:r>
              <a:rPr lang="en-US" sz="2000" dirty="0" smtClean="0">
                <a:solidFill>
                  <a:schemeClr val="bg1"/>
                </a:solidFill>
                <a:latin typeface="Calibri" pitchFamily="34" charset="0"/>
              </a:rPr>
              <a:t>p.m. ET</a:t>
            </a:r>
            <a:r>
              <a:rPr lang="en-US" sz="2000" dirty="0">
                <a:solidFill>
                  <a:schemeClr val="bg1"/>
                </a:solidFill>
                <a:latin typeface="Calibri" pitchFamily="34" charset="0"/>
              </a:rPr>
              <a:t>)</a:t>
            </a:r>
          </a:p>
          <a:p>
            <a:r>
              <a:rPr lang="en-US" sz="2000" dirty="0" smtClean="0">
                <a:solidFill>
                  <a:schemeClr val="bg1"/>
                </a:solidFill>
                <a:latin typeface="Calibri" pitchFamily="34" charset="0"/>
              </a:rPr>
              <a:t>  What </a:t>
            </a:r>
            <a:r>
              <a:rPr lang="en-US" sz="2000" dirty="0">
                <a:solidFill>
                  <a:schemeClr val="bg1"/>
                </a:solidFill>
                <a:latin typeface="Calibri" pitchFamily="34" charset="0"/>
              </a:rPr>
              <a:t>is going on? I just had a really bad experience while giving my lap top presentation </a:t>
            </a:r>
            <a:r>
              <a:rPr lang="en-US" sz="2000" dirty="0" smtClean="0">
                <a:solidFill>
                  <a:schemeClr val="bg1"/>
                </a:solidFill>
                <a:latin typeface="Calibri" pitchFamily="34" charset="0"/>
              </a:rPr>
              <a:t>to some </a:t>
            </a:r>
            <a:r>
              <a:rPr lang="en-US" sz="2000" dirty="0">
                <a:solidFill>
                  <a:schemeClr val="bg1"/>
                </a:solidFill>
                <a:latin typeface="Calibri" pitchFamily="34" charset="0"/>
              </a:rPr>
              <a:t>clients as all of a sudden one of the legs on my lap top gave out and almost completely destroyed not only my presentation on my laptop, </a:t>
            </a:r>
            <a:r>
              <a:rPr lang="en-US" sz="2000" dirty="0" smtClean="0">
                <a:solidFill>
                  <a:schemeClr val="bg1"/>
                </a:solidFill>
                <a:latin typeface="Calibri" pitchFamily="34" charset="0"/>
              </a:rPr>
              <a:t> </a:t>
            </a:r>
          </a:p>
          <a:p>
            <a:r>
              <a:rPr lang="en-US" sz="2000" dirty="0">
                <a:solidFill>
                  <a:schemeClr val="bg1"/>
                </a:solidFill>
                <a:latin typeface="Calibri" pitchFamily="34" charset="0"/>
              </a:rPr>
              <a:t> </a:t>
            </a:r>
            <a:r>
              <a:rPr lang="en-US" sz="2000" dirty="0" smtClean="0">
                <a:solidFill>
                  <a:schemeClr val="bg1"/>
                </a:solidFill>
                <a:latin typeface="Calibri" pitchFamily="34" charset="0"/>
              </a:rPr>
              <a:t>     but </a:t>
            </a:r>
            <a:r>
              <a:rPr lang="en-US" sz="2000" dirty="0">
                <a:solidFill>
                  <a:schemeClr val="bg1"/>
                </a:solidFill>
                <a:latin typeface="Calibri" pitchFamily="34" charset="0"/>
              </a:rPr>
              <a:t>the laptop itself.  </a:t>
            </a:r>
            <a:r>
              <a:rPr lang="en-US" sz="2000" dirty="0" smtClean="0">
                <a:solidFill>
                  <a:schemeClr val="bg1"/>
                </a:solidFill>
                <a:latin typeface="Calibri" pitchFamily="34" charset="0"/>
              </a:rPr>
              <a:t>If </a:t>
            </a:r>
            <a:r>
              <a:rPr lang="en-US" sz="2000" dirty="0">
                <a:solidFill>
                  <a:schemeClr val="bg1"/>
                </a:solidFill>
                <a:latin typeface="Calibri" pitchFamily="34" charset="0"/>
              </a:rPr>
              <a:t>I lose this account I am </a:t>
            </a:r>
            <a:endParaRPr lang="en-US" sz="2000" dirty="0" smtClean="0">
              <a:solidFill>
                <a:schemeClr val="bg1"/>
              </a:solidFill>
              <a:latin typeface="Calibri" pitchFamily="34" charset="0"/>
            </a:endParaRPr>
          </a:p>
          <a:p>
            <a:r>
              <a:rPr lang="en-US" sz="2000" dirty="0">
                <a:solidFill>
                  <a:schemeClr val="bg1"/>
                </a:solidFill>
                <a:latin typeface="Calibri" pitchFamily="34" charset="0"/>
              </a:rPr>
              <a:t> </a:t>
            </a:r>
            <a:r>
              <a:rPr lang="en-US" sz="2000" dirty="0" smtClean="0">
                <a:solidFill>
                  <a:schemeClr val="bg1"/>
                </a:solidFill>
                <a:latin typeface="Calibri" pitchFamily="34" charset="0"/>
              </a:rPr>
              <a:t>                   going </a:t>
            </a:r>
            <a:r>
              <a:rPr lang="en-US" sz="2000" dirty="0">
                <a:solidFill>
                  <a:schemeClr val="bg1"/>
                </a:solidFill>
                <a:latin typeface="Calibri" pitchFamily="34" charset="0"/>
              </a:rPr>
              <a:t>to be really upset!</a:t>
            </a:r>
          </a:p>
        </p:txBody>
      </p:sp>
      <p:pic>
        <p:nvPicPr>
          <p:cNvPr id="14" name="Picture 13" descr="Slide 6: Side view of upper body of Customer #3 speaking with the CSR#3 by cell phone." title="Customer #3 speaking (with CSR#3) on the phone"/>
          <p:cNvPicPr>
            <a:picLocks noChangeAspect="1"/>
          </p:cNvPicPr>
          <p:nvPr/>
        </p:nvPicPr>
        <p:blipFill rotWithShape="1">
          <a:blip r:embed="rId5" cstate="print">
            <a:biLevel thresh="75000"/>
            <a:extLst>
              <a:ext uri="{28A0092B-C50C-407E-A947-70E740481C1C}">
                <a14:useLocalDpi xmlns:a14="http://schemas.microsoft.com/office/drawing/2010/main" val="0"/>
              </a:ext>
            </a:extLst>
          </a:blip>
          <a:srcRect l="7048" t="17693"/>
          <a:stretch/>
        </p:blipFill>
        <p:spPr>
          <a:xfrm>
            <a:off x="152400" y="615368"/>
            <a:ext cx="1908809" cy="2730901"/>
          </a:xfrm>
          <a:prstGeom prst="rect">
            <a:avLst/>
          </a:prstGeom>
        </p:spPr>
      </p:pic>
      <p:sp>
        <p:nvSpPr>
          <p:cNvPr id="16" name="Rectangular Callout 15" title="Shapre indicating the CSR#3 is speaking"/>
          <p:cNvSpPr/>
          <p:nvPr/>
        </p:nvSpPr>
        <p:spPr>
          <a:xfrm>
            <a:off x="1665514" y="3881110"/>
            <a:ext cx="7438210" cy="2824490"/>
          </a:xfrm>
          <a:prstGeom prst="wedgeRectCallout">
            <a:avLst>
              <a:gd name="adj1" fmla="val -52642"/>
              <a:gd name="adj2" fmla="val -22129"/>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descr="Slide #6: CSR #3 in Spain:  I am sure this is just an anomaly, but we would like you to know we appreciate your business, and at no charge to you, we are going to send you a travel voucher to shop at any of our stores on line or at the airport for any merchandise you wish or you can get another laptop bag stand if you wish… &#10;" title="CSR#3 speaking"/>
          <p:cNvSpPr txBox="1"/>
          <p:nvPr/>
        </p:nvSpPr>
        <p:spPr>
          <a:xfrm>
            <a:off x="1752600" y="3889810"/>
            <a:ext cx="7238999" cy="1631216"/>
          </a:xfrm>
          <a:prstGeom prst="rect">
            <a:avLst/>
          </a:prstGeom>
          <a:noFill/>
        </p:spPr>
        <p:txBody>
          <a:bodyPr wrap="square" rtlCol="0">
            <a:spAutoFit/>
          </a:bodyPr>
          <a:lstStyle/>
          <a:p>
            <a:r>
              <a:rPr lang="en-US" sz="2000" dirty="0">
                <a:solidFill>
                  <a:schemeClr val="bg1"/>
                </a:solidFill>
                <a:latin typeface="Calibri" pitchFamily="34" charset="0"/>
              </a:rPr>
              <a:t>          </a:t>
            </a:r>
            <a:r>
              <a:rPr lang="en-US" sz="2000" dirty="0" smtClean="0">
                <a:solidFill>
                  <a:schemeClr val="bg1"/>
                </a:solidFill>
                <a:latin typeface="Calibri" pitchFamily="34" charset="0"/>
              </a:rPr>
              <a:t>CSR </a:t>
            </a:r>
            <a:r>
              <a:rPr lang="en-US" sz="2000" dirty="0">
                <a:solidFill>
                  <a:schemeClr val="bg1"/>
                </a:solidFill>
                <a:latin typeface="Calibri" pitchFamily="34" charset="0"/>
              </a:rPr>
              <a:t>#3 in Spain:  I am sure this is just an </a:t>
            </a:r>
            <a:r>
              <a:rPr lang="en-US" sz="2000" dirty="0" smtClean="0">
                <a:solidFill>
                  <a:schemeClr val="bg1"/>
                </a:solidFill>
                <a:latin typeface="Calibri" pitchFamily="34" charset="0"/>
              </a:rPr>
              <a:t>anomaly, </a:t>
            </a:r>
            <a:r>
              <a:rPr lang="en-US" sz="2000" dirty="0">
                <a:solidFill>
                  <a:schemeClr val="bg1"/>
                </a:solidFill>
                <a:latin typeface="Calibri" pitchFamily="34" charset="0"/>
              </a:rPr>
              <a:t>but we would like you to know we appreciate your business, and at no charge to you, we are going to send you a travel voucher to shop at any of our stores on line or at the airport for any merchandise you wish or you can get another laptop bag stand if you wish… </a:t>
            </a:r>
          </a:p>
        </p:txBody>
      </p:sp>
      <p:sp>
        <p:nvSpPr>
          <p:cNvPr id="3" name="TextBox 2"/>
          <p:cNvSpPr txBox="1"/>
          <p:nvPr/>
        </p:nvSpPr>
        <p:spPr>
          <a:xfrm>
            <a:off x="8001000" y="76200"/>
            <a:ext cx="1066800" cy="369332"/>
          </a:xfrm>
          <a:prstGeom prst="rect">
            <a:avLst/>
          </a:prstGeom>
          <a:noFill/>
        </p:spPr>
        <p:txBody>
          <a:bodyPr wrap="square" rtlCol="0">
            <a:spAutoFit/>
          </a:bodyPr>
          <a:lstStyle/>
          <a:p>
            <a:r>
              <a:rPr lang="en-US" dirty="0" smtClean="0"/>
              <a:t>Page 6</a:t>
            </a:r>
            <a:endParaRPr lang="en-US" dirty="0"/>
          </a:p>
        </p:txBody>
      </p:sp>
    </p:spTree>
    <p:custDataLst>
      <p:tags r:id="rId1"/>
    </p:custDataLst>
    <p:extLst>
      <p:ext uri="{BB962C8B-B14F-4D97-AF65-F5344CB8AC3E}">
        <p14:creationId xmlns:p14="http://schemas.microsoft.com/office/powerpoint/2010/main" val="4028119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76200" y="615368"/>
            <a:ext cx="9067800" cy="6090232"/>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Rectangle 1"/>
          <p:cNvSpPr/>
          <p:nvPr/>
        </p:nvSpPr>
        <p:spPr>
          <a:xfrm>
            <a:off x="152400" y="152400"/>
            <a:ext cx="3429000" cy="3200400"/>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pSp>
        <p:nvGrpSpPr>
          <p:cNvPr id="15" name="Group 14" descr="Slide #7" title="CSR #3 speaking to Customer #3"/>
          <p:cNvGrpSpPr/>
          <p:nvPr/>
        </p:nvGrpSpPr>
        <p:grpSpPr>
          <a:xfrm>
            <a:off x="76200" y="3429000"/>
            <a:ext cx="4407232" cy="3200400"/>
            <a:chOff x="240968" y="304800"/>
            <a:chExt cx="4407232" cy="3200400"/>
          </a:xfrm>
        </p:grpSpPr>
        <p:sp>
          <p:nvSpPr>
            <p:cNvPr id="11" name="Rectangle 10"/>
            <p:cNvSpPr/>
            <p:nvPr/>
          </p:nvSpPr>
          <p:spPr>
            <a:xfrm>
              <a:off x="304800" y="304800"/>
              <a:ext cx="4343400" cy="3200400"/>
            </a:xfrm>
            <a:prstGeom prst="rect">
              <a:avLst/>
            </a:prstGeom>
            <a:solidFill>
              <a:schemeClr val="bg1"/>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pic>
          <p:nvPicPr>
            <p:cNvPr id="12" name="Picture 11"/>
            <p:cNvPicPr>
              <a:picLocks noChangeAspect="1"/>
            </p:cNvPicPr>
            <p:nvPr/>
          </p:nvPicPr>
          <p:blipFill rotWithShape="1">
            <a:blip r:embed="rId4" cstate="print">
              <a:biLevel thresh="50000"/>
              <a:extLst>
                <a:ext uri="{28A0092B-C50C-407E-A947-70E740481C1C}">
                  <a14:useLocalDpi xmlns:a14="http://schemas.microsoft.com/office/drawing/2010/main" val="0"/>
                </a:ext>
              </a:extLst>
            </a:blip>
            <a:srcRect l="20309" t="8824" b="8824"/>
            <a:stretch/>
          </p:blipFill>
          <p:spPr>
            <a:xfrm>
              <a:off x="240968" y="357051"/>
              <a:ext cx="2093023" cy="3124200"/>
            </a:xfrm>
            <a:prstGeom prst="rect">
              <a:avLst/>
            </a:prstGeom>
          </p:spPr>
        </p:pic>
      </p:grpSp>
      <p:sp>
        <p:nvSpPr>
          <p:cNvPr id="20" name="Rectangle 19"/>
          <p:cNvSpPr/>
          <p:nvPr/>
        </p:nvSpPr>
        <p:spPr>
          <a:xfrm>
            <a:off x="-19594" y="0"/>
            <a:ext cx="9163594" cy="457200"/>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1" name="TextBox 20" descr="Customer #3 calls in from Dubai to the call center in Almeria, Spain." title="Slide 7: Title "/>
          <p:cNvSpPr txBox="1"/>
          <p:nvPr/>
        </p:nvSpPr>
        <p:spPr>
          <a:xfrm>
            <a:off x="0" y="30593"/>
            <a:ext cx="9144000" cy="400110"/>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a:solidFill>
                  <a:schemeClr val="tx1"/>
                </a:solidFill>
                <a:latin typeface="Arial" pitchFamily="34" charset="0"/>
                <a:cs typeface="Arial" pitchFamily="34" charset="0"/>
              </a:rPr>
              <a:t>Customer #3 calls in from Dubai to the call center in Almeria, Spain.</a:t>
            </a:r>
          </a:p>
        </p:txBody>
      </p:sp>
      <p:pic>
        <p:nvPicPr>
          <p:cNvPr id="14" name="Picture 13" descr="Slide #7 Speaking on the phone to CSR #3" title="Customer #3 "/>
          <p:cNvPicPr>
            <a:picLocks noChangeAspect="1"/>
          </p:cNvPicPr>
          <p:nvPr/>
        </p:nvPicPr>
        <p:blipFill rotWithShape="1">
          <a:blip r:embed="rId5" cstate="print">
            <a:biLevel thresh="75000"/>
            <a:extLst>
              <a:ext uri="{28A0092B-C50C-407E-A947-70E740481C1C}">
                <a14:useLocalDpi xmlns:a14="http://schemas.microsoft.com/office/drawing/2010/main" val="0"/>
              </a:ext>
            </a:extLst>
          </a:blip>
          <a:srcRect l="7048" t="17693"/>
          <a:stretch/>
        </p:blipFill>
        <p:spPr>
          <a:xfrm>
            <a:off x="152400" y="615368"/>
            <a:ext cx="1908809" cy="2730901"/>
          </a:xfrm>
          <a:prstGeom prst="rect">
            <a:avLst/>
          </a:prstGeom>
        </p:spPr>
      </p:pic>
      <p:sp>
        <p:nvSpPr>
          <p:cNvPr id="16" name="Rectangular Callout 15" title="textbox -CSR#3 is speaking to Customer #3"/>
          <p:cNvSpPr/>
          <p:nvPr/>
        </p:nvSpPr>
        <p:spPr>
          <a:xfrm>
            <a:off x="2590800" y="3489126"/>
            <a:ext cx="6553200" cy="3216474"/>
          </a:xfrm>
          <a:prstGeom prst="wedgeRectCallout">
            <a:avLst>
              <a:gd name="adj1" fmla="val -52101"/>
              <a:gd name="adj2" fmla="val -2131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descr="Slide #7 CSR 3: Well we will certainly be glad to if you  want to just drop it off at the Dubai airport  store, or any of our stores we will replace it for       you at no charge. &#10;" title="CSR#3 responding to cusotmer #3 over the phone"/>
          <p:cNvSpPr txBox="1"/>
          <p:nvPr/>
        </p:nvSpPr>
        <p:spPr>
          <a:xfrm>
            <a:off x="2514600" y="3505200"/>
            <a:ext cx="6400800" cy="1938992"/>
          </a:xfrm>
          <a:prstGeom prst="rect">
            <a:avLst/>
          </a:prstGeom>
          <a:noFill/>
        </p:spPr>
        <p:txBody>
          <a:bodyPr wrap="square" rtlCol="0">
            <a:spAutoFit/>
          </a:bodyPr>
          <a:lstStyle/>
          <a:p>
            <a:r>
              <a:rPr lang="en-US" sz="2400" dirty="0">
                <a:solidFill>
                  <a:schemeClr val="bg1"/>
                </a:solidFill>
                <a:latin typeface="Calibri" pitchFamily="34" charset="0"/>
              </a:rPr>
              <a:t>             </a:t>
            </a:r>
          </a:p>
          <a:p>
            <a:r>
              <a:rPr lang="en-US" sz="2400" dirty="0">
                <a:solidFill>
                  <a:schemeClr val="bg1"/>
                </a:solidFill>
                <a:latin typeface="Calibri" pitchFamily="34" charset="0"/>
              </a:rPr>
              <a:t>      </a:t>
            </a:r>
            <a:r>
              <a:rPr lang="en-US" sz="2400" dirty="0" smtClean="0">
                <a:solidFill>
                  <a:schemeClr val="bg1"/>
                </a:solidFill>
                <a:latin typeface="Calibri" pitchFamily="34" charset="0"/>
              </a:rPr>
              <a:t>CSR </a:t>
            </a:r>
            <a:r>
              <a:rPr lang="en-US" sz="2400" dirty="0">
                <a:solidFill>
                  <a:schemeClr val="bg1"/>
                </a:solidFill>
                <a:latin typeface="Calibri" pitchFamily="34" charset="0"/>
              </a:rPr>
              <a:t>3: Well we will certainly be glad to if you </a:t>
            </a:r>
            <a:r>
              <a:rPr lang="en-US" sz="2400" dirty="0" smtClean="0">
                <a:solidFill>
                  <a:schemeClr val="bg1"/>
                </a:solidFill>
                <a:latin typeface="Calibri" pitchFamily="34" charset="0"/>
              </a:rPr>
              <a:t> </a:t>
            </a:r>
          </a:p>
          <a:p>
            <a:r>
              <a:rPr lang="en-US" sz="2400" dirty="0">
                <a:solidFill>
                  <a:schemeClr val="bg1"/>
                </a:solidFill>
                <a:latin typeface="Calibri" pitchFamily="34" charset="0"/>
              </a:rPr>
              <a:t> </a:t>
            </a:r>
            <a:r>
              <a:rPr lang="en-US" sz="2400" dirty="0" smtClean="0">
                <a:solidFill>
                  <a:schemeClr val="bg1"/>
                </a:solidFill>
                <a:latin typeface="Calibri" pitchFamily="34" charset="0"/>
              </a:rPr>
              <a:t>     want </a:t>
            </a:r>
            <a:r>
              <a:rPr lang="en-US" sz="2400" dirty="0">
                <a:solidFill>
                  <a:schemeClr val="bg1"/>
                </a:solidFill>
                <a:latin typeface="Calibri" pitchFamily="34" charset="0"/>
              </a:rPr>
              <a:t>to just drop it off at the Dubai airport </a:t>
            </a:r>
            <a:r>
              <a:rPr lang="en-US" sz="2400" dirty="0" smtClean="0">
                <a:solidFill>
                  <a:schemeClr val="bg1"/>
                </a:solidFill>
                <a:latin typeface="Calibri" pitchFamily="34" charset="0"/>
              </a:rPr>
              <a:t> </a:t>
            </a:r>
          </a:p>
          <a:p>
            <a:pPr marL="395288" indent="-395288"/>
            <a:r>
              <a:rPr lang="en-US" sz="2400" dirty="0">
                <a:solidFill>
                  <a:schemeClr val="bg1"/>
                </a:solidFill>
                <a:latin typeface="Calibri" pitchFamily="34" charset="0"/>
              </a:rPr>
              <a:t> </a:t>
            </a:r>
            <a:r>
              <a:rPr lang="en-US" sz="2400" dirty="0" smtClean="0">
                <a:solidFill>
                  <a:schemeClr val="bg1"/>
                </a:solidFill>
                <a:latin typeface="Calibri" pitchFamily="34" charset="0"/>
              </a:rPr>
              <a:t>     store, or </a:t>
            </a:r>
            <a:r>
              <a:rPr lang="en-US" sz="2400" dirty="0">
                <a:solidFill>
                  <a:schemeClr val="bg1"/>
                </a:solidFill>
                <a:latin typeface="Calibri" pitchFamily="34" charset="0"/>
              </a:rPr>
              <a:t>any of our </a:t>
            </a:r>
            <a:r>
              <a:rPr lang="en-US" sz="2400" dirty="0" smtClean="0">
                <a:solidFill>
                  <a:schemeClr val="bg1"/>
                </a:solidFill>
                <a:latin typeface="Calibri" pitchFamily="34" charset="0"/>
              </a:rPr>
              <a:t>stores, </a:t>
            </a:r>
            <a:r>
              <a:rPr lang="en-US" sz="2400" dirty="0">
                <a:solidFill>
                  <a:schemeClr val="bg1"/>
                </a:solidFill>
                <a:latin typeface="Calibri" pitchFamily="34" charset="0"/>
              </a:rPr>
              <a:t>we will replace it </a:t>
            </a:r>
            <a:r>
              <a:rPr lang="en-US" sz="2400" dirty="0" smtClean="0">
                <a:solidFill>
                  <a:schemeClr val="bg1"/>
                </a:solidFill>
                <a:latin typeface="Calibri" pitchFamily="34" charset="0"/>
              </a:rPr>
              <a:t>     for you at </a:t>
            </a:r>
            <a:r>
              <a:rPr lang="en-US" sz="2400" dirty="0">
                <a:solidFill>
                  <a:schemeClr val="bg1"/>
                </a:solidFill>
                <a:latin typeface="Calibri" pitchFamily="34" charset="0"/>
              </a:rPr>
              <a:t>no charge. </a:t>
            </a:r>
          </a:p>
        </p:txBody>
      </p:sp>
      <p:sp>
        <p:nvSpPr>
          <p:cNvPr id="17" name="Rectangular Callout 16" title="texbox-CSR#3  is speaking"/>
          <p:cNvSpPr/>
          <p:nvPr/>
        </p:nvSpPr>
        <p:spPr>
          <a:xfrm>
            <a:off x="2590800" y="457200"/>
            <a:ext cx="6553200" cy="3060708"/>
          </a:xfrm>
          <a:prstGeom prst="wedgeRectCallout">
            <a:avLst>
              <a:gd name="adj1" fmla="val -52101"/>
              <a:gd name="adj2" fmla="val -2131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descr="Slide #7: Customer #3: That is fine but are you going to fix this thing?&#10;" title="Customer #3 calls in from Dubai to the call center in Almeria, Spain."/>
          <p:cNvSpPr txBox="1"/>
          <p:nvPr/>
        </p:nvSpPr>
        <p:spPr>
          <a:xfrm>
            <a:off x="3124200" y="990600"/>
            <a:ext cx="4343400" cy="1384995"/>
          </a:xfrm>
          <a:prstGeom prst="rect">
            <a:avLst/>
          </a:prstGeom>
          <a:noFill/>
        </p:spPr>
        <p:txBody>
          <a:bodyPr wrap="square" rtlCol="0">
            <a:spAutoFit/>
          </a:bodyPr>
          <a:lstStyle/>
          <a:p>
            <a:r>
              <a:rPr lang="en-US" sz="2800" dirty="0">
                <a:solidFill>
                  <a:schemeClr val="bg1"/>
                </a:solidFill>
                <a:latin typeface="Calibri" pitchFamily="34" charset="0"/>
              </a:rPr>
              <a:t>Customer #3: That is fine but are you going to fix this thing?</a:t>
            </a:r>
          </a:p>
        </p:txBody>
      </p:sp>
      <p:sp>
        <p:nvSpPr>
          <p:cNvPr id="3" name="TextBox 2"/>
          <p:cNvSpPr txBox="1"/>
          <p:nvPr/>
        </p:nvSpPr>
        <p:spPr>
          <a:xfrm>
            <a:off x="8229600" y="37707"/>
            <a:ext cx="1143000" cy="369332"/>
          </a:xfrm>
          <a:prstGeom prst="rect">
            <a:avLst/>
          </a:prstGeom>
          <a:noFill/>
        </p:spPr>
        <p:txBody>
          <a:bodyPr wrap="square" rtlCol="0">
            <a:spAutoFit/>
          </a:bodyPr>
          <a:lstStyle/>
          <a:p>
            <a:r>
              <a:rPr lang="en-US" dirty="0" smtClean="0"/>
              <a:t>Page 7</a:t>
            </a:r>
            <a:endParaRPr lang="en-US" dirty="0"/>
          </a:p>
        </p:txBody>
      </p:sp>
    </p:spTree>
    <p:custDataLst>
      <p:tags r:id="rId1"/>
    </p:custDataLst>
    <p:extLst>
      <p:ext uri="{BB962C8B-B14F-4D97-AF65-F5344CB8AC3E}">
        <p14:creationId xmlns:p14="http://schemas.microsoft.com/office/powerpoint/2010/main" val="2031827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077201" y="76200"/>
            <a:ext cx="914400" cy="369332"/>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smtClean="0">
                <a:solidFill>
                  <a:schemeClr val="tx1"/>
                </a:solidFill>
                <a:latin typeface="Arial" pitchFamily="34" charset="0"/>
                <a:cs typeface="Arial" pitchFamily="34" charset="0"/>
              </a:rPr>
              <a:t>Page 8</a:t>
            </a:r>
            <a:endParaRPr lang="en-US" dirty="0">
              <a:solidFill>
                <a:schemeClr val="tx1"/>
              </a:solidFill>
              <a:latin typeface="Arial" pitchFamily="34" charset="0"/>
              <a:cs typeface="Arial" pitchFamily="34" charset="0"/>
            </a:endParaRPr>
          </a:p>
        </p:txBody>
      </p:sp>
      <p:grpSp>
        <p:nvGrpSpPr>
          <p:cNvPr id="10" name="Group 9"/>
          <p:cNvGrpSpPr/>
          <p:nvPr/>
        </p:nvGrpSpPr>
        <p:grpSpPr>
          <a:xfrm>
            <a:off x="-19594" y="163286"/>
            <a:ext cx="2991394" cy="446314"/>
            <a:chOff x="-19594" y="163286"/>
            <a:chExt cx="2991394" cy="446314"/>
          </a:xfrm>
        </p:grpSpPr>
        <p:sp>
          <p:nvSpPr>
            <p:cNvPr id="11" name="Rectangle 10"/>
            <p:cNvSpPr/>
            <p:nvPr/>
          </p:nvSpPr>
          <p:spPr>
            <a:xfrm>
              <a:off x="-19594" y="163286"/>
              <a:ext cx="2991394" cy="446314"/>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2" name="TextBox 11" descr="UNit 9: Results 1" title="Title textbox- slide 8:"/>
            <p:cNvSpPr txBox="1"/>
            <p:nvPr/>
          </p:nvSpPr>
          <p:spPr>
            <a:xfrm>
              <a:off x="0" y="193879"/>
              <a:ext cx="2971800" cy="400111"/>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a:solidFill>
                    <a:schemeClr val="tx1"/>
                  </a:solidFill>
                  <a:latin typeface="Arial" pitchFamily="34" charset="0"/>
                  <a:cs typeface="Arial" pitchFamily="34" charset="0"/>
                </a:rPr>
                <a:t>Unit </a:t>
              </a:r>
              <a:r>
                <a:rPr lang="en-US" sz="2000" dirty="0" smtClean="0">
                  <a:solidFill>
                    <a:schemeClr val="tx1"/>
                  </a:solidFill>
                  <a:latin typeface="Arial" pitchFamily="34" charset="0"/>
                  <a:cs typeface="Arial" pitchFamily="34" charset="0"/>
                </a:rPr>
                <a:t>9: Results 1</a:t>
              </a:r>
              <a:endParaRPr lang="en-US" sz="2000" dirty="0">
                <a:solidFill>
                  <a:schemeClr val="tx1"/>
                </a:solidFill>
                <a:latin typeface="Arial" pitchFamily="34" charset="0"/>
                <a:cs typeface="Arial" pitchFamily="34" charset="0"/>
              </a:endParaRPr>
            </a:p>
          </p:txBody>
        </p:sp>
      </p:grpSp>
      <p:sp>
        <p:nvSpPr>
          <p:cNvPr id="14" name="TextBox 13" descr="Slide #8: Within minutes of the first 50 calls into all the customer support centers in the U.S., Costa Rica and Brazil, these were the metrics showing on the Customer Service screens when an inquiry was made by the CSR Director.  Proceed to the analytics slide…&#10;" title="U9: Results 1-Slide 8 textbox"/>
          <p:cNvSpPr txBox="1"/>
          <p:nvPr/>
        </p:nvSpPr>
        <p:spPr>
          <a:xfrm>
            <a:off x="381000" y="1219200"/>
            <a:ext cx="8534400" cy="2308324"/>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endParaRPr lang="en-US" sz="2400" dirty="0" smtClean="0">
              <a:solidFill>
                <a:schemeClr val="tx1"/>
              </a:solidFill>
              <a:latin typeface="Calibri" pitchFamily="34" charset="0"/>
            </a:endParaRPr>
          </a:p>
          <a:p>
            <a:r>
              <a:rPr lang="en-US" sz="2400" dirty="0">
                <a:solidFill>
                  <a:schemeClr val="tx1"/>
                </a:solidFill>
                <a:latin typeface="Arial" panose="020B0604020202020204" pitchFamily="34" charset="0"/>
                <a:cs typeface="Arial" panose="020B0604020202020204" pitchFamily="34" charset="0"/>
              </a:rPr>
              <a:t>Within minutes of the first 50 calls into all the customer support centers in </a:t>
            </a:r>
            <a:r>
              <a:rPr lang="en-US" sz="2400" dirty="0" smtClean="0">
                <a:solidFill>
                  <a:schemeClr val="tx1"/>
                </a:solidFill>
                <a:latin typeface="Arial" panose="020B0604020202020204" pitchFamily="34" charset="0"/>
                <a:cs typeface="Arial" panose="020B0604020202020204" pitchFamily="34" charset="0"/>
              </a:rPr>
              <a:t>the U.S., Costa Rica and Brazil, these </a:t>
            </a:r>
            <a:r>
              <a:rPr lang="en-US" sz="2400" dirty="0">
                <a:solidFill>
                  <a:schemeClr val="tx1"/>
                </a:solidFill>
                <a:latin typeface="Arial" panose="020B0604020202020204" pitchFamily="34" charset="0"/>
                <a:cs typeface="Arial" panose="020B0604020202020204" pitchFamily="34" charset="0"/>
              </a:rPr>
              <a:t>were the metrics showing on the Customer Service screens when an inquiry was made by the </a:t>
            </a:r>
            <a:r>
              <a:rPr lang="en-US" sz="2400" dirty="0" smtClean="0">
                <a:solidFill>
                  <a:schemeClr val="tx1"/>
                </a:solidFill>
                <a:latin typeface="Arial" panose="020B0604020202020204" pitchFamily="34" charset="0"/>
                <a:cs typeface="Arial" panose="020B0604020202020204" pitchFamily="34" charset="0"/>
              </a:rPr>
              <a:t>CSR Director.  </a:t>
            </a:r>
            <a:r>
              <a:rPr lang="en-US" sz="2400" i="1" dirty="0" smtClean="0">
                <a:solidFill>
                  <a:schemeClr val="tx1"/>
                </a:solidFill>
                <a:latin typeface="Arial" panose="020B0604020202020204" pitchFamily="34" charset="0"/>
                <a:cs typeface="Arial" panose="020B0604020202020204" pitchFamily="34" charset="0"/>
              </a:rPr>
              <a:t>Proceed to the analytics slide…</a:t>
            </a:r>
            <a:endParaRPr lang="en-US" sz="2400" i="1"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353761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52400" y="645181"/>
            <a:ext cx="8839200" cy="5374621"/>
            <a:chOff x="152400" y="2362200"/>
            <a:chExt cx="8839200" cy="4343400"/>
          </a:xfrm>
        </p:grpSpPr>
        <p:sp>
          <p:nvSpPr>
            <p:cNvPr id="4" name="Rectangle 3"/>
            <p:cNvSpPr/>
            <p:nvPr/>
          </p:nvSpPr>
          <p:spPr>
            <a:xfrm>
              <a:off x="152400" y="2362200"/>
              <a:ext cx="8839200" cy="4343400"/>
            </a:xfrm>
            <a:prstGeom prst="rect">
              <a:avLst/>
            </a:prstGeom>
            <a:no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6" name="TextBox 5" descr="Slide #9 12:30 p.m. ET, the company President is advised of a problem by the CSR Director.&#10;The President sends a text message to the CSR Director’s cell phone: Please advise how to handle this problem in a presentation today at 2:30 p.m. in my office with the heads of Production and Marketing.&#10;" title="Unit 9 Assignment "/>
            <p:cNvSpPr txBox="1"/>
            <p:nvPr/>
          </p:nvSpPr>
          <p:spPr>
            <a:xfrm>
              <a:off x="304800" y="5535585"/>
              <a:ext cx="8686800" cy="1069513"/>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smtClean="0">
                  <a:solidFill>
                    <a:schemeClr val="tx1"/>
                  </a:solidFill>
                  <a:latin typeface="Calibri" pitchFamily="34" charset="0"/>
                  <a:cs typeface="Arial" panose="020B0604020202020204" pitchFamily="34" charset="0"/>
                </a:rPr>
                <a:t>12:30 p.m. </a:t>
              </a:r>
              <a:r>
                <a:rPr lang="en-US" sz="2000" dirty="0">
                  <a:solidFill>
                    <a:schemeClr val="tx1"/>
                  </a:solidFill>
                  <a:latin typeface="Calibri" pitchFamily="34" charset="0"/>
                  <a:cs typeface="Arial" panose="020B0604020202020204" pitchFamily="34" charset="0"/>
                </a:rPr>
                <a:t>ET, </a:t>
              </a:r>
              <a:r>
                <a:rPr lang="en-US" sz="2000" dirty="0" smtClean="0">
                  <a:solidFill>
                    <a:schemeClr val="tx1"/>
                  </a:solidFill>
                  <a:latin typeface="Calibri" pitchFamily="34" charset="0"/>
                  <a:cs typeface="Arial" panose="020B0604020202020204" pitchFamily="34" charset="0"/>
                </a:rPr>
                <a:t>the </a:t>
              </a:r>
              <a:r>
                <a:rPr lang="en-US" sz="2000" dirty="0">
                  <a:solidFill>
                    <a:schemeClr val="tx1"/>
                  </a:solidFill>
                  <a:latin typeface="Calibri" pitchFamily="34" charset="0"/>
                  <a:cs typeface="Arial" panose="020B0604020202020204" pitchFamily="34" charset="0"/>
                </a:rPr>
                <a:t>company President is advised of a problem by the CSR Director.</a:t>
              </a:r>
            </a:p>
            <a:p>
              <a:r>
                <a:rPr lang="en-US" sz="2000" dirty="0" smtClean="0">
                  <a:solidFill>
                    <a:schemeClr val="tx1"/>
                  </a:solidFill>
                  <a:latin typeface="Calibri" pitchFamily="34" charset="0"/>
                  <a:cs typeface="Arial" panose="020B0604020202020204" pitchFamily="34" charset="0"/>
                </a:rPr>
                <a:t>The </a:t>
              </a:r>
              <a:r>
                <a:rPr lang="en-US" sz="2000" dirty="0">
                  <a:solidFill>
                    <a:schemeClr val="tx1"/>
                  </a:solidFill>
                  <a:latin typeface="Calibri" pitchFamily="34" charset="0"/>
                  <a:cs typeface="Arial" panose="020B0604020202020204" pitchFamily="34" charset="0"/>
                </a:rPr>
                <a:t>President sends a text message to the CSR </a:t>
              </a:r>
              <a:r>
                <a:rPr lang="en-US" sz="2000" dirty="0" smtClean="0">
                  <a:solidFill>
                    <a:schemeClr val="tx1"/>
                  </a:solidFill>
                  <a:latin typeface="Calibri" pitchFamily="34" charset="0"/>
                  <a:cs typeface="Arial" panose="020B0604020202020204" pitchFamily="34" charset="0"/>
                </a:rPr>
                <a:t>Director’s </a:t>
              </a:r>
              <a:r>
                <a:rPr lang="en-US" sz="2000" dirty="0">
                  <a:solidFill>
                    <a:schemeClr val="tx1"/>
                  </a:solidFill>
                  <a:latin typeface="Calibri" pitchFamily="34" charset="0"/>
                  <a:cs typeface="Arial" panose="020B0604020202020204" pitchFamily="34" charset="0"/>
                </a:rPr>
                <a:t>cell phone: Please advise how to handle this problem in a presentation today at 2:30 p.m. in my office with the heads of Production and </a:t>
              </a:r>
              <a:r>
                <a:rPr lang="en-US" sz="2000" dirty="0" smtClean="0">
                  <a:solidFill>
                    <a:schemeClr val="tx1"/>
                  </a:solidFill>
                  <a:latin typeface="Calibri" pitchFamily="34" charset="0"/>
                  <a:cs typeface="Arial" panose="020B0604020202020204" pitchFamily="34" charset="0"/>
                </a:rPr>
                <a:t>Marketing.</a:t>
              </a:r>
              <a:endParaRPr lang="en-US" sz="2000" dirty="0">
                <a:solidFill>
                  <a:schemeClr val="tx1"/>
                </a:solidFill>
                <a:latin typeface="Calibri" pitchFamily="34" charset="0"/>
                <a:cs typeface="Arial" panose="020B0604020202020204" pitchFamily="34" charset="0"/>
              </a:endParaRPr>
            </a:p>
          </p:txBody>
        </p:sp>
      </p:grpSp>
      <p:graphicFrame>
        <p:nvGraphicFramePr>
          <p:cNvPr id="9" name="Chart 8" descr="It shows: Customer calls for product 1, Product 3 and Product 4 at zero, and product 7 calls at: 425 for Hong Kong; 250 for India; 210 for Germany; 160 for NY; 150 for UK; 135 for Spain; 125 for So. africa; 90 for Brazil; 60 for LA; 50 for IA; 30 for Costa Rica." title="Slide #9: Metrics presented on a line chart"/>
          <p:cNvGraphicFramePr/>
          <p:nvPr>
            <p:extLst>
              <p:ext uri="{D42A27DB-BD31-4B8C-83A1-F6EECF244321}">
                <p14:modId xmlns:p14="http://schemas.microsoft.com/office/powerpoint/2010/main" val="3084078702"/>
              </p:ext>
            </p:extLst>
          </p:nvPr>
        </p:nvGraphicFramePr>
        <p:xfrm>
          <a:off x="1295400" y="922942"/>
          <a:ext cx="6324600" cy="3496657"/>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8077201" y="76200"/>
            <a:ext cx="914400" cy="369332"/>
          </a:xfrm>
          <a:prstGeom prst="rect">
            <a:avLst/>
          </a:prstGeom>
          <a:solidFill>
            <a:schemeClr val="bg1"/>
          </a:solidFill>
          <a:ln>
            <a:noFill/>
          </a:ln>
          <a:effectLst/>
        </p:spPr>
        <p:style>
          <a:lnRef idx="1">
            <a:schemeClr val="dk1"/>
          </a:lnRef>
          <a:fillRef idx="3">
            <a:schemeClr val="dk1"/>
          </a:fillRef>
          <a:effectRef idx="2">
            <a:schemeClr val="dk1"/>
          </a:effectRef>
          <a:fontRef idx="minor">
            <a:schemeClr val="lt1"/>
          </a:fontRef>
        </p:style>
        <p:txBody>
          <a:bodyPr wrap="square" rtlCol="0">
            <a:spAutoFit/>
          </a:bodyPr>
          <a:lstStyle/>
          <a:p>
            <a:r>
              <a:rPr lang="en-US" dirty="0" smtClean="0">
                <a:solidFill>
                  <a:schemeClr val="tx1"/>
                </a:solidFill>
                <a:latin typeface="Arial" pitchFamily="34" charset="0"/>
                <a:cs typeface="Arial" pitchFamily="34" charset="0"/>
              </a:rPr>
              <a:t>Page 9</a:t>
            </a:r>
            <a:endParaRPr lang="en-US" dirty="0">
              <a:solidFill>
                <a:schemeClr val="tx1"/>
              </a:solidFill>
              <a:latin typeface="Arial" pitchFamily="34" charset="0"/>
              <a:cs typeface="Arial" pitchFamily="34" charset="0"/>
            </a:endParaRPr>
          </a:p>
        </p:txBody>
      </p:sp>
      <p:grpSp>
        <p:nvGrpSpPr>
          <p:cNvPr id="11" name="Group 10" title="Slide 9 Title: Textbox"/>
          <p:cNvGrpSpPr/>
          <p:nvPr/>
        </p:nvGrpSpPr>
        <p:grpSpPr>
          <a:xfrm>
            <a:off x="-19594" y="163286"/>
            <a:ext cx="2991394" cy="446314"/>
            <a:chOff x="-19594" y="163286"/>
            <a:chExt cx="2991394" cy="446314"/>
          </a:xfrm>
        </p:grpSpPr>
        <p:sp>
          <p:nvSpPr>
            <p:cNvPr id="12" name="Rectangle 11"/>
            <p:cNvSpPr/>
            <p:nvPr/>
          </p:nvSpPr>
          <p:spPr>
            <a:xfrm>
              <a:off x="-19594" y="163286"/>
              <a:ext cx="2991394" cy="446314"/>
            </a:xfrm>
            <a:prstGeom prst="rect">
              <a:avLst/>
            </a:prstGeom>
            <a:solidFill>
              <a:schemeClr val="accent6"/>
            </a:solidFill>
            <a:ln w="76200">
              <a:solidFill>
                <a:srgbClr val="0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3" name="TextBox 12" descr="Unit 9: Results 2" title="Title textbox: Slide 9"/>
            <p:cNvSpPr txBox="1"/>
            <p:nvPr/>
          </p:nvSpPr>
          <p:spPr>
            <a:xfrm>
              <a:off x="0" y="193879"/>
              <a:ext cx="2971800" cy="400111"/>
            </a:xfrm>
            <a:prstGeom prst="rect">
              <a:avLst/>
            </a:prstGeom>
            <a:solidFill>
              <a:schemeClr val="accent6"/>
            </a:solidFill>
            <a:ln>
              <a:noFill/>
            </a:ln>
          </p:spPr>
          <p:style>
            <a:lnRef idx="1">
              <a:schemeClr val="dk1"/>
            </a:lnRef>
            <a:fillRef idx="3">
              <a:schemeClr val="dk1"/>
            </a:fillRef>
            <a:effectRef idx="2">
              <a:schemeClr val="dk1"/>
            </a:effectRef>
            <a:fontRef idx="minor">
              <a:schemeClr val="lt1"/>
            </a:fontRef>
          </p:style>
          <p:txBody>
            <a:bodyPr wrap="square" rtlCol="0">
              <a:spAutoFit/>
            </a:bodyPr>
            <a:lstStyle/>
            <a:p>
              <a:r>
                <a:rPr lang="en-US" sz="2000" dirty="0">
                  <a:solidFill>
                    <a:schemeClr val="tx1"/>
                  </a:solidFill>
                  <a:latin typeface="Arial" pitchFamily="34" charset="0"/>
                  <a:cs typeface="Arial" pitchFamily="34" charset="0"/>
                </a:rPr>
                <a:t>Unit </a:t>
              </a:r>
              <a:r>
                <a:rPr lang="en-US" sz="2000" dirty="0" smtClean="0">
                  <a:solidFill>
                    <a:schemeClr val="tx1"/>
                  </a:solidFill>
                  <a:latin typeface="Arial" pitchFamily="34" charset="0"/>
                  <a:cs typeface="Arial" pitchFamily="34" charset="0"/>
                </a:rPr>
                <a:t>9: Results 2</a:t>
              </a:r>
              <a:endParaRPr lang="en-US" sz="2000" dirty="0">
                <a:solidFill>
                  <a:schemeClr val="tx1"/>
                </a:solidFill>
                <a:latin typeface="Arial" pitchFamily="34" charset="0"/>
                <a:cs typeface="Arial" pitchFamily="34" charset="0"/>
              </a:endParaRPr>
            </a:p>
          </p:txBody>
        </p:sp>
      </p:grpSp>
    </p:spTree>
    <p:custDataLst>
      <p:tags r:id="rId1"/>
    </p:custDataLst>
    <p:extLst>
      <p:ext uri="{BB962C8B-B14F-4D97-AF65-F5344CB8AC3E}">
        <p14:creationId xmlns:p14="http://schemas.microsoft.com/office/powerpoint/2010/main" val="25253718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f7fde957-4a5b-4f75-bb02-8dd3d904791a"/>
  <p:tag name="TAG_BACKING_FORM_KEY" val="395668-c:\users\dvaldez\documents\2017\1700 audit\ab221\u9_customer_service.pptx"/>
  <p:tag name="ARTICULATE_PRESENTER_VERSION" val="7"/>
  <p:tag name="ARTICULATE_USED_PAGE_ORIENTATION" val="1"/>
  <p:tag name="ARTICULATE_USED_PAGE_SIZE" val="1"/>
  <p:tag name="ARTICULATE_REFERENCE_COUNT" val="0"/>
  <p:tag name="ARTICULATE_PLAYER_GLOSSARY_XML" val="&lt;?xml version=&quot;1.0&quot; encoding=&quot;utf-16&quot;?&gt;&lt;glossary xmlns:xsi=&quot;http://www.w3.org/2001/XMLSchema-instance&quot; xmlns:xsd=&quot;http://www.w3.org/2001/XMLSchema&quot;&gt;&lt;terms /&gt;&lt;/glossary&gt;"/>
  <p:tag name="ARTICULATE_SLIDE_COUNT" val="15"/>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TITLE_TAG" val="Analytics"/>
  <p:tag name="ARTICULATE_USED_LAYOUT" val="1"/>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TITLE_TAG" val="Problem"/>
  <p:tag name="ARTICULATE_USED_LAYOUT" val="1"/>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TITLE_TAG" val="Target Customer Needs"/>
  <p:tag name="ARTICULATE_USED_LAYOUT" val="1"/>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TITLE_TAG" val="Target Customer Needs"/>
  <p:tag name="ARTICULATE_USED_LAYOUT" val="1"/>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TITLE_TAG" val="Target Customer Needs"/>
  <p:tag name="ARTICULATE_USED_LAYOUT" val="1"/>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TITLE_TAG" val="Target Customer Needs"/>
  <p:tag name="ARTICULATE_USED_LAYOUT" val="1"/>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TITLE_TAG" val="Action Plan"/>
  <p:tag name="ARTICULATE_USED_LAYOUT" val="1"/>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USED_LAYOUT" val="1"/>
  <p:tag name="ARTICULATE_TITLE_TAG" val="Assignment Scenario"/>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USED_LAYOUT" val="1"/>
  <p:tag name="ARTICULATE_TITLE_TAG" val="Assignment Scenario"/>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TITLE_TAG" val="Scenario continued"/>
  <p:tag name="ARTICULATE_USED_LAYOUT" val="1"/>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USED_LAYOUT" val="1"/>
  <p:tag name="ARTICULATE_TITLE_TAG" val="Customer 1; CSR 1"/>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USED_LAYOUT" val="1"/>
  <p:tag name="ARTICULATE_TITLE_TAG" val="Customer 2; CSR 2"/>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TITLE_TAG" val="Customer 3; CSR 3"/>
  <p:tag name="ARTICULATE_USED_LAYOUT" val="1"/>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TITLE_TAG" val="Customer 3; CSR 3 continued"/>
  <p:tag name="ARTICULATE_USED_LAYOUT" val="1"/>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USED_LAYOUT" val="1"/>
  <p:tag name="ARTICULATE_TITLE_TAG" val="Introduction to Assignment"/>
  <p:tag name="ARTICULATE_NAV_LEVEL" val="1"/>
  <p:tag name="ARTICULATE_SLIDE_PRESENTER_GUID" val="62c11ee4-a03b-4305-895f-d3d3a6cc99c4"/>
  <p:tag name="ARTICULATE_SLIDE_PAUSE" val="1"/>
  <p:tag name="ARTICULATE_LOCK_SLIDE" val="0"/>
  <p:tag name="ARTICULATE_HIDE_SLIDE" val="0"/>
  <p:tag name="ARTICULATE_PLAYER_CONTROL_PREVIOUS" val="True"/>
  <p:tag name="ARTICULATE_PLAYER_CONTROL_NEXT" val="True"/>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908</TotalTime>
  <Words>1185</Words>
  <Application>Microsoft Office PowerPoint</Application>
  <PresentationFormat>On-screen Show (4:3)</PresentationFormat>
  <Paragraphs>128</Paragraphs>
  <Slides>15</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dc:creator>
  <cp:lastModifiedBy>Scott's Doc</cp:lastModifiedBy>
  <cp:revision>93</cp:revision>
  <dcterms:created xsi:type="dcterms:W3CDTF">2012-06-18T22:35:19Z</dcterms:created>
  <dcterms:modified xsi:type="dcterms:W3CDTF">2018-08-24T16:09:43Z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LS509U2D</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6CFF432C-C8BD-47CA-BE58-4852975C2F63</vt:lpwstr>
  </property>
  <property fmtid="{D5CDD505-2E9C-101B-9397-08002B2CF9AE}" pid="6" name="ArticulateProjectFull">
    <vt:lpwstr>C:\Users\DValdez\Documents\2018\1805C_AB221_drop1\Docs revised\u9_customer_service.ppta</vt:lpwstr>
  </property>
</Properties>
</file>