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1699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42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63996" y="4980370"/>
            <a:ext cx="7943850" cy="85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63996" y="367258"/>
            <a:ext cx="11837504" cy="4452391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63996" y="206537"/>
            <a:ext cx="11837504" cy="185273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196186" y="3607879"/>
            <a:ext cx="8153400" cy="1201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4400"/>
              <a:buFont typeface="Impact"/>
              <a:buNone/>
              <a:defRPr sz="4400" b="0" i="0" u="none" strike="noStrike" cap="none">
                <a:solidFill>
                  <a:srgbClr val="BF9000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236406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Shape 7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Shape 7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Shape 8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Shape 8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Shape 8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Shape 9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Shape 9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Shape 9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Shape 10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" name="Shape 10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Shape 10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Shape 10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Shape 11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Shape 11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Impact"/>
              <a:buNone/>
              <a:defRPr sz="60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BF9000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Shape 11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9" name="Shape 11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and Content">
  <p:cSld name="11_Title and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Shape 12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4" name="Shape 12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and Content">
  <p:cSld name="12_Title and Conten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9" name="Shape 12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Shape 13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Shape 13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Shape 13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Shape 13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and Content">
  <p:cSld name="15_Title and Conten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Shape 143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4" name="Shape 144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218662" y="1"/>
            <a:ext cx="118223" cy="1106904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8" name="Shape 148"/>
          <p:cNvCxnSpPr/>
          <p:nvPr/>
        </p:nvCxnSpPr>
        <p:spPr>
          <a:xfrm>
            <a:off x="228601" y="6641431"/>
            <a:ext cx="9805737" cy="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Shape 149"/>
          <p:cNvSpPr txBox="1"/>
          <p:nvPr/>
        </p:nvSpPr>
        <p:spPr>
          <a:xfrm>
            <a:off x="9820902" y="6403884"/>
            <a:ext cx="32573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b="0" i="1" u="none" strike="noStrike" cap="none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&lt;#&gt;</a:t>
            </a:r>
            <a:endParaRPr sz="600" b="0" i="1" u="none" strike="noStrike" cap="none">
              <a:solidFill>
                <a:srgbClr val="A5A5A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33285" y="6479812"/>
            <a:ext cx="1788827" cy="21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C40180-369E-4D32-96A8-33D80EF2FEB8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F4B5-B31C-42F2-9C9F-07ACE4E9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4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63996" y="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63996" y="3810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163996" y="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Impact"/>
              <a:buNone/>
              <a:defRPr sz="3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839788" y="631858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63996" y="0"/>
            <a:ext cx="407504" cy="205740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Impact"/>
              <a:buNone/>
              <a:defRPr sz="3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074172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33350" y="0"/>
            <a:ext cx="400050" cy="205740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956186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63996" y="19050"/>
            <a:ext cx="369404" cy="1690690"/>
          </a:xfrm>
          <a:prstGeom prst="rect">
            <a:avLst/>
          </a:prstGeom>
          <a:solidFill>
            <a:srgbClr val="C28E0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mpact"/>
              <a:buNone/>
              <a:defRPr sz="4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838200" y="632766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5953492" y="63185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9125681" y="6312348"/>
            <a:ext cx="2851600" cy="4668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hape 15"/>
          <p:cNvCxnSpPr/>
          <p:nvPr/>
        </p:nvCxnSpPr>
        <p:spPr>
          <a:xfrm>
            <a:off x="272955" y="6683715"/>
            <a:ext cx="8423737" cy="9070"/>
          </a:xfrm>
          <a:prstGeom prst="straightConnector1">
            <a:avLst/>
          </a:prstGeom>
          <a:noFill/>
          <a:ln w="9525" cap="flat" cmpd="sng">
            <a:solidFill>
              <a:srgbClr val="C28E0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6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TOVoHbH5c" TargetMode="Externa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lo.com/legal-encyclopedia/search-seizure-criminal-law-" TargetMode="External"/><Relationship Id="rId2" Type="http://schemas.openxmlformats.org/officeDocument/2006/relationships/hyperlink" Target="http://www.nytimes.com/2014/09/03/us/beards-in-prison-hold-next-religion-test-for-supreme-court.html?ref=us&amp;_r=0" TargetMode="Externa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urdueuniversityglobal.vitalsource.com/#/books/9780134145648/cfi/6/26!/4/2/4/10/16/6@0:18.0" TargetMode="Externa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196185" y="393895"/>
            <a:ext cx="11747285" cy="2869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500" dirty="0">
                <a:effectLst>
                  <a:outerShdw blurRad="38100" dist="38100" dir="2700000" algn="tl">
                    <a:srgbClr val="212121"/>
                  </a:outerShdw>
                </a:effectLst>
              </a:rPr>
              <a:t/>
            </a:r>
            <a:br>
              <a:rPr lang="en-US" sz="2500" dirty="0">
                <a:effectLst>
                  <a:outerShdw blurRad="38100" dist="38100" dir="2700000" algn="tl">
                    <a:srgbClr val="212121"/>
                  </a:outerShdw>
                </a:effectLst>
              </a:rPr>
            </a:br>
            <a:r>
              <a:rPr lang="en-US" sz="2500" dirty="0">
                <a:effectLst>
                  <a:outerShdw blurRad="38100" dist="38100" dir="2700000" algn="tl">
                    <a:srgbClr val="212121"/>
                  </a:outerShdw>
                </a:effectLst>
              </a:rPr>
              <a:t/>
            </a:r>
            <a:br>
              <a:rPr lang="en-US" sz="2500" dirty="0">
                <a:effectLst>
                  <a:outerShdw blurRad="38100" dist="38100" dir="2700000" algn="tl">
                    <a:srgbClr val="212121"/>
                  </a:outerShdw>
                </a:effectLst>
              </a:rPr>
            </a:br>
            <a:r>
              <a:rPr lang="en-US" sz="7200" dirty="0">
                <a:solidFill>
                  <a:srgbClr val="FFFF00"/>
                </a:solidFill>
              </a:rPr>
              <a:t>Credibility of Sources</a:t>
            </a:r>
            <a:r>
              <a:rPr 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212121"/>
                  </a:outerShdw>
                </a:effectLst>
                <a:latin typeface="Fontocide" panose="00000400000000000000" pitchFamily="2" charset="0"/>
              </a:rPr>
              <a:t/>
            </a:r>
            <a:br>
              <a:rPr 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212121"/>
                  </a:outerShdw>
                </a:effectLst>
                <a:latin typeface="Fontocide" panose="00000400000000000000" pitchFamily="2" charset="0"/>
              </a:rPr>
            </a:br>
            <a:endParaRPr sz="4400" b="0" i="0" u="none" strike="noStrike" cap="none" dirty="0">
              <a:solidFill>
                <a:srgbClr val="BF9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163996" y="4980370"/>
            <a:ext cx="7943850" cy="85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latin typeface="Leelawadee" panose="020B0502040204020203" pitchFamily="34" charset="-34"/>
                <a:cs typeface="Leelawadee" panose="020B0502040204020203" pitchFamily="34" charset="-34"/>
                <a:sym typeface="Impact"/>
              </a:rPr>
              <a:t>Why we care and how to cite them</a:t>
            </a:r>
            <a:endParaRPr sz="3600" b="1" i="0" u="none" strike="noStrike" cap="none" dirty="0">
              <a:solidFill>
                <a:schemeClr val="dk1"/>
              </a:solidFill>
              <a:latin typeface="Leelawadee" panose="020B0502040204020203" pitchFamily="34" charset="-34"/>
              <a:cs typeface="Leelawadee" panose="020B0502040204020203" pitchFamily="34" charset="-34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277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we are asking is, “is this source credible” (in other words, is it reliable or believable) – should we trust its information?</a:t>
            </a:r>
          </a:p>
          <a:p>
            <a:r>
              <a:rPr lang="en-US" dirty="0" smtClean="0"/>
              <a:t>Please check out this video and then come back to this PP to see how to state credibility in your paper: </a:t>
            </a:r>
            <a:r>
              <a:rPr lang="en-US" u="sng" dirty="0">
                <a:hlinkClick r:id="rId2"/>
              </a:rPr>
              <a:t>https://www.youtube.com/watch?v=PLTOVoHbH5c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71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2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to Determine </a:t>
            </a:r>
            <a:br>
              <a:rPr lang="en-US" dirty="0" smtClean="0"/>
            </a:br>
            <a:r>
              <a:rPr lang="en-US" dirty="0" smtClean="0"/>
              <a:t>Credibility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32" y="1453663"/>
            <a:ext cx="114808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Home </a:t>
            </a:r>
            <a:r>
              <a:rPr lang="en-US" dirty="0" smtClean="0">
                <a:solidFill>
                  <a:srgbClr val="FF0000"/>
                </a:solidFill>
              </a:rPr>
              <a:t>page/About us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Anyone can put any information on the internet, and sometimes information looks more credible at first glance than it is on closer inspection. </a:t>
            </a:r>
          </a:p>
          <a:p>
            <a:r>
              <a:rPr lang="en-US" dirty="0"/>
              <a:t>This is especially true of sources with no author or group affiliation. A good way to check credibility is to go to the </a:t>
            </a:r>
            <a:r>
              <a:rPr lang="en-US" dirty="0" smtClean="0"/>
              <a:t>website or source homepage </a:t>
            </a:r>
            <a:r>
              <a:rPr lang="en-US" dirty="0"/>
              <a:t>or to the “About Us” </a:t>
            </a:r>
            <a:r>
              <a:rPr lang="en-US" dirty="0" smtClean="0"/>
              <a:t>section of </a:t>
            </a:r>
            <a:r>
              <a:rPr lang="en-US" dirty="0"/>
              <a:t>the site to judge its credibility. From a single page within a site, it is </a:t>
            </a:r>
            <a:r>
              <a:rPr lang="en-US" dirty="0" smtClean="0"/>
              <a:t>sometimes difficult </a:t>
            </a:r>
            <a:r>
              <a:rPr lang="en-US" dirty="0"/>
              <a:t>to determine much about it. Traveling to the home page/about us page </a:t>
            </a:r>
            <a:r>
              <a:rPr lang="en-US" dirty="0" smtClean="0"/>
              <a:t>may </a:t>
            </a:r>
            <a:r>
              <a:rPr lang="en-US" dirty="0"/>
              <a:t>yield much more useful information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Author </a:t>
            </a:r>
          </a:p>
          <a:p>
            <a:r>
              <a:rPr lang="en-US" dirty="0" smtClean="0"/>
              <a:t>Check out the author, either on the site or Google them. </a:t>
            </a:r>
            <a:r>
              <a:rPr lang="en-US" dirty="0"/>
              <a:t>What are the author's qualifications? If there is no </a:t>
            </a:r>
            <a:r>
              <a:rPr lang="en-US" dirty="0" smtClean="0"/>
              <a:t>author listed, </a:t>
            </a:r>
            <a:r>
              <a:rPr lang="en-US" dirty="0"/>
              <a:t>think twice before using the source.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2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to Determine </a:t>
            </a:r>
            <a:br>
              <a:rPr lang="en-US" dirty="0" smtClean="0"/>
            </a:br>
            <a:r>
              <a:rPr lang="en-US" dirty="0" smtClean="0"/>
              <a:t>Credibility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1"/>
            <a:ext cx="11480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Site Sponsor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Who owns </a:t>
            </a:r>
            <a:r>
              <a:rPr lang="en-US" dirty="0"/>
              <a:t>the site. </a:t>
            </a:r>
            <a:r>
              <a:rPr lang="en-US" dirty="0" smtClean="0"/>
              <a:t>Are they a </a:t>
            </a:r>
            <a:r>
              <a:rPr lang="en-US" dirty="0"/>
              <a:t>reputable group or organization? If so, that is a good sign, even if no individual author is listed. If you cannot tell what group or individual developed the site, think twice before using the source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Documentation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Does the source tell readers where its facts are from? </a:t>
            </a:r>
            <a:r>
              <a:rPr lang="en-US" dirty="0" smtClean="0"/>
              <a:t>If it is quoting heavily from an official source, that is a good sign.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3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2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to Determine </a:t>
            </a:r>
            <a:br>
              <a:rPr lang="en-US" dirty="0" smtClean="0"/>
            </a:br>
            <a:r>
              <a:rPr lang="en-US" dirty="0" smtClean="0"/>
              <a:t>Credibility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1"/>
            <a:ext cx="11480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 of Site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This can be a little “iffy.”  Generally, “.</a:t>
            </a:r>
            <a:r>
              <a:rPr lang="en-US" dirty="0" err="1" smtClean="0"/>
              <a:t>edu</a:t>
            </a:r>
            <a:r>
              <a:rPr lang="en-US" dirty="0" smtClean="0"/>
              <a:t>” as credible, but be careful – if it is written by a student, it may not reliable.  You can also trust “.</a:t>
            </a:r>
            <a:r>
              <a:rPr lang="en-US" dirty="0" err="1" smtClean="0"/>
              <a:t>gov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NOTE that anyone can create a .com or a .org. (then you have to find another way to determine credibility), so you need more information to deem them credible. Also, Newspapers are not generally credible sites.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Date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Always look at the date of publication.  A credible source talking about a current topic isn’t much good if it is too old to consider contemporary issues.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8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For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3001"/>
            <a:ext cx="11176000" cy="4983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 err="1" smtClean="0">
                <a:latin typeface="+mn-lt"/>
              </a:rPr>
              <a:t>Liptak</a:t>
            </a:r>
            <a:r>
              <a:rPr lang="en-US" sz="3400" dirty="0">
                <a:latin typeface="+mn-lt"/>
              </a:rPr>
              <a:t>, A. (2014, September 2). A Prisoner’s Beard Offers the Next Test </a:t>
            </a:r>
            <a:r>
              <a:rPr lang="en-US" sz="3400" dirty="0" smtClean="0">
                <a:latin typeface="+mn-lt"/>
              </a:rPr>
              <a:t>of</a:t>
            </a:r>
          </a:p>
          <a:p>
            <a:pPr marL="0" indent="0">
              <a:buNone/>
            </a:pPr>
            <a:r>
              <a:rPr lang="en-US" sz="3400">
                <a:latin typeface="+mn-lt"/>
              </a:rPr>
              <a:t> </a:t>
            </a:r>
            <a:r>
              <a:rPr lang="en-US" sz="3400" smtClean="0">
                <a:latin typeface="+mn-lt"/>
              </a:rPr>
              <a:t>  Religious </a:t>
            </a:r>
            <a:r>
              <a:rPr lang="en-US" sz="3400" dirty="0">
                <a:latin typeface="+mn-lt"/>
              </a:rPr>
              <a:t>Liberty for the Supreme Court. New York Times. </a:t>
            </a:r>
            <a:r>
              <a:rPr lang="en-US" sz="3400" dirty="0" smtClean="0">
                <a:latin typeface="+mn-lt"/>
              </a:rPr>
              <a:t>Retrieved</a:t>
            </a:r>
          </a:p>
          <a:p>
            <a:pPr marL="0" indent="0">
              <a:buNone/>
            </a:pPr>
            <a:r>
              <a:rPr lang="en-US" sz="3400" dirty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  from</a:t>
            </a:r>
            <a:r>
              <a:rPr lang="en-US" sz="3400" dirty="0">
                <a:latin typeface="+mn-lt"/>
              </a:rPr>
              <a:t>  </a:t>
            </a:r>
            <a:r>
              <a:rPr lang="en-US" sz="3400" u="sng" dirty="0">
                <a:latin typeface="+mn-lt"/>
                <a:hlinkClick r:id="rId2"/>
              </a:rPr>
              <a:t>http://</a:t>
            </a:r>
            <a:r>
              <a:rPr lang="en-US" sz="3400" u="sng" dirty="0" smtClean="0">
                <a:latin typeface="+mn-lt"/>
                <a:hlinkClick r:id="rId2"/>
              </a:rPr>
              <a:t>www.nytimes.com/2014/09/03/us/beards-in-prison-hold-</a:t>
            </a:r>
          </a:p>
          <a:p>
            <a:pPr marL="0" indent="0">
              <a:buNone/>
            </a:pPr>
            <a:r>
              <a:rPr lang="en-US" sz="3400" dirty="0" smtClean="0">
                <a:latin typeface="+mn-lt"/>
                <a:hlinkClick r:id="rId2"/>
              </a:rPr>
              <a:t>   </a:t>
            </a:r>
            <a:r>
              <a:rPr lang="en-US" sz="3400" u="sng" dirty="0" err="1" smtClean="0">
                <a:latin typeface="+mn-lt"/>
                <a:hlinkClick r:id="rId2"/>
              </a:rPr>
              <a:t>next-religion-test-for-supreme-court.html?ref</a:t>
            </a:r>
            <a:r>
              <a:rPr lang="en-US" sz="3400" u="sng" dirty="0" smtClean="0">
                <a:latin typeface="+mn-lt"/>
                <a:hlinkClick r:id="rId2"/>
              </a:rPr>
              <a:t>=</a:t>
            </a:r>
            <a:r>
              <a:rPr lang="en-US" sz="3400" u="sng" dirty="0" err="1" smtClean="0">
                <a:latin typeface="+mn-lt"/>
                <a:hlinkClick r:id="rId2"/>
              </a:rPr>
              <a:t>us</a:t>
            </a:r>
            <a:r>
              <a:rPr lang="en-US" sz="3400" u="sng" dirty="0" err="1">
                <a:latin typeface="+mn-lt"/>
                <a:hlinkClick r:id="rId2"/>
              </a:rPr>
              <a:t>&amp;_</a:t>
            </a:r>
            <a:r>
              <a:rPr lang="en-US" sz="3400" u="sng" dirty="0" err="1" smtClean="0">
                <a:latin typeface="+mn-lt"/>
                <a:hlinkClick r:id="rId2"/>
              </a:rPr>
              <a:t>r</a:t>
            </a:r>
            <a:r>
              <a:rPr lang="en-US" sz="3400" u="sng" dirty="0" smtClean="0">
                <a:latin typeface="+mn-lt"/>
                <a:hlinkClick r:id="rId2"/>
              </a:rPr>
              <a:t>=0</a:t>
            </a:r>
            <a:endParaRPr lang="en-US" sz="3400" u="sng" dirty="0" smtClean="0">
              <a:latin typeface="+mn-lt"/>
            </a:endParaRPr>
          </a:p>
          <a:p>
            <a:pPr marL="0" indent="0">
              <a:buNone/>
            </a:pPr>
            <a:r>
              <a:rPr lang="en-US" sz="3400" b="1" dirty="0">
                <a:latin typeface="+mn-lt"/>
              </a:rPr>
              <a:t> </a:t>
            </a:r>
            <a:r>
              <a:rPr lang="en-US" sz="3400" b="1" dirty="0" smtClean="0">
                <a:latin typeface="+mn-lt"/>
              </a:rPr>
              <a:t>  </a:t>
            </a:r>
            <a:r>
              <a:rPr lang="en-US" sz="3400" dirty="0" smtClean="0">
                <a:latin typeface="+mn-lt"/>
              </a:rPr>
              <a:t>This </a:t>
            </a:r>
            <a:r>
              <a:rPr lang="en-US" sz="3400" dirty="0">
                <a:latin typeface="+mn-lt"/>
              </a:rPr>
              <a:t>is a credible source because the author quoted a court </a:t>
            </a:r>
            <a:r>
              <a:rPr lang="en-US" sz="3400" dirty="0" smtClean="0">
                <a:latin typeface="+mn-lt"/>
              </a:rPr>
              <a:t>case for the</a:t>
            </a:r>
          </a:p>
          <a:p>
            <a:pPr marL="0" indent="0">
              <a:buNone/>
            </a:pPr>
            <a:r>
              <a:rPr lang="en-US" sz="3400" dirty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  substance of the article.</a:t>
            </a:r>
            <a:endParaRPr lang="en-US" sz="3400" dirty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pPr marL="0" indent="0">
              <a:buNone/>
            </a:pPr>
            <a:r>
              <a:rPr lang="en-US" sz="3400" dirty="0" smtClean="0">
                <a:latin typeface="+mn-lt"/>
              </a:rPr>
              <a:t>Understanding </a:t>
            </a:r>
            <a:r>
              <a:rPr lang="en-US" sz="3400" dirty="0">
                <a:latin typeface="+mn-lt"/>
              </a:rPr>
              <a:t>Search and Seizure Law. (2015). Nolo.com. Retrieved </a:t>
            </a:r>
            <a:r>
              <a:rPr lang="en-US" sz="3400" dirty="0" smtClean="0">
                <a:latin typeface="+mn-lt"/>
              </a:rPr>
              <a:t>from </a:t>
            </a:r>
          </a:p>
          <a:p>
            <a:pPr marL="0" indent="0">
              <a:buNone/>
            </a:pPr>
            <a:r>
              <a:rPr lang="en-US" sz="3400" dirty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  </a:t>
            </a:r>
            <a:r>
              <a:rPr lang="en-US" sz="3400" dirty="0" smtClean="0">
                <a:latin typeface="+mn-lt"/>
                <a:hlinkClick r:id="rId3"/>
              </a:rPr>
              <a:t>http</a:t>
            </a:r>
            <a:r>
              <a:rPr lang="en-US" sz="3400" dirty="0">
                <a:latin typeface="+mn-lt"/>
                <a:hlinkClick r:id="rId3"/>
              </a:rPr>
              <a:t>://</a:t>
            </a:r>
            <a:r>
              <a:rPr lang="en-US" sz="3400" dirty="0" smtClean="0">
                <a:latin typeface="+mn-lt"/>
                <a:hlinkClick r:id="rId3"/>
              </a:rPr>
              <a:t>www.nolo.com/legal-encyclopedia/search-seizure-criminal-law-</a:t>
            </a:r>
            <a:endParaRPr lang="en-US" sz="3400" dirty="0" smtClean="0">
              <a:latin typeface="+mn-lt"/>
            </a:endParaRPr>
          </a:p>
          <a:p>
            <a:pPr marL="0" indent="0">
              <a:buNone/>
            </a:pPr>
            <a:r>
              <a:rPr lang="en-US" sz="3400" dirty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  This </a:t>
            </a:r>
            <a:r>
              <a:rPr lang="en-US" sz="3400" dirty="0">
                <a:latin typeface="+mn-lt"/>
              </a:rPr>
              <a:t>is a credible source because it is an article about the law and all </a:t>
            </a:r>
            <a:endParaRPr lang="en-US" sz="3400" dirty="0" smtClean="0">
              <a:latin typeface="+mn-lt"/>
            </a:endParaRPr>
          </a:p>
          <a:p>
            <a:pPr marL="0" indent="0">
              <a:buNone/>
            </a:pPr>
            <a:r>
              <a:rPr lang="en-US" sz="3400" dirty="0">
                <a:latin typeface="+mn-lt"/>
              </a:rPr>
              <a:t> </a:t>
            </a:r>
            <a:r>
              <a:rPr lang="en-US" sz="3400" dirty="0" smtClean="0">
                <a:latin typeface="+mn-lt"/>
              </a:rPr>
              <a:t>  Nolo </a:t>
            </a:r>
            <a:r>
              <a:rPr lang="en-US" sz="3400" dirty="0">
                <a:latin typeface="+mn-lt"/>
              </a:rPr>
              <a:t>articles are written by attorneys (experts in the law).</a:t>
            </a:r>
          </a:p>
          <a:p>
            <a:endParaRPr lang="en-US" sz="3400" dirty="0" smtClean="0">
              <a:latin typeface="+mn-lt"/>
            </a:endParaRPr>
          </a:p>
          <a:p>
            <a:pPr marL="0" indent="0">
              <a:buNone/>
            </a:pPr>
            <a:r>
              <a:rPr lang="en-US" sz="3400" dirty="0" smtClean="0">
                <a:latin typeface="+mn-lt"/>
              </a:rPr>
              <a:t>U.S</a:t>
            </a:r>
            <a:r>
              <a:rPr lang="en-US" sz="3400" dirty="0">
                <a:latin typeface="+mn-lt"/>
              </a:rPr>
              <a:t>. Const. amend. </a:t>
            </a:r>
            <a:r>
              <a:rPr lang="en-US" sz="3400" dirty="0" smtClean="0">
                <a:latin typeface="+mn-lt"/>
              </a:rPr>
              <a:t>V</a:t>
            </a:r>
          </a:p>
          <a:p>
            <a:pPr marL="0" indent="0">
              <a:buNone/>
            </a:pPr>
            <a:r>
              <a:rPr lang="en-US" sz="3400" dirty="0" smtClean="0">
                <a:latin typeface="+mn-lt"/>
              </a:rPr>
              <a:t>   This is a credible source because it is the U.S. Constitution.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4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For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3001"/>
            <a:ext cx="11283852" cy="49831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 err="1">
                <a:latin typeface="+mn-lt"/>
              </a:rPr>
              <a:t>Schmalleger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smtClean="0">
                <a:latin typeface="+mn-lt"/>
              </a:rPr>
              <a:t>F. (2016). </a:t>
            </a:r>
            <a:r>
              <a:rPr lang="en-US" sz="2400" dirty="0">
                <a:latin typeface="+mn-lt"/>
              </a:rPr>
              <a:t>Criminal Justice Today An introductory Text for the </a:t>
            </a:r>
            <a:endParaRPr lang="en-US" sz="2400" dirty="0" smtClean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21st Century (E-reader version). Retrieved from </a:t>
            </a:r>
            <a:r>
              <a:rPr lang="en-US" sz="2400" dirty="0" smtClean="0">
                <a:latin typeface="+mn-lt"/>
                <a:hlinkClick r:id="rId2"/>
              </a:rPr>
              <a:t> https://purdueuniversityglobal.vitalsource.com/#/books/9780134145648/cfi/6/26!/4/2/4/10/16/6@0:18.0</a:t>
            </a:r>
            <a:r>
              <a:rPr lang="en-US" sz="2400" dirty="0" smtClean="0">
                <a:latin typeface="+mn-lt"/>
              </a:rPr>
              <a:t>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+mn-lt"/>
              </a:rPr>
              <a:t>  This is a credible source because it is a college textbook, written by a college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professor with a PhD.  He has also written numerous criminal justice text books.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+mn-lt"/>
              </a:rPr>
              <a:t>Jones, N. (2018, January). What should be the physicians’ roles in responding to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gun violence? AMA Journal of Ethics. </a:t>
            </a:r>
            <a:r>
              <a:rPr lang="en-US" sz="2400" dirty="0">
                <a:latin typeface="+mn-lt"/>
              </a:rPr>
              <a:t>2018;20(1):84-90.</a:t>
            </a:r>
            <a:endParaRPr lang="en-US" sz="2400" dirty="0" smtClean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+mn-lt"/>
              </a:rPr>
              <a:t>  The</a:t>
            </a:r>
            <a:r>
              <a:rPr lang="en-US" sz="2400" dirty="0">
                <a:latin typeface="+mn-lt"/>
              </a:rPr>
              <a:t> Journal of the American Medical Association is a peer-reviewed medical </a:t>
            </a:r>
            <a:endParaRPr lang="en-US" sz="2400" dirty="0" smtClean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journal</a:t>
            </a:r>
            <a:r>
              <a:rPr lang="en-US" sz="2400" b="1" dirty="0" smtClean="0">
                <a:latin typeface="+mn-lt"/>
              </a:rPr>
              <a:t>.</a:t>
            </a:r>
            <a:r>
              <a:rPr lang="en-US" sz="24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9857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urdue Global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546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Fontocide</vt:lpstr>
      <vt:lpstr>Impact</vt:lpstr>
      <vt:lpstr>Leelawadee</vt:lpstr>
      <vt:lpstr>Times New Roman</vt:lpstr>
      <vt:lpstr>Purdue Global Template</vt:lpstr>
      <vt:lpstr>  Credibility of Sources </vt:lpstr>
      <vt:lpstr>Credibility of Sources</vt:lpstr>
      <vt:lpstr>Ways to Determine  Credibility of Sources</vt:lpstr>
      <vt:lpstr>Ways to Determine  Credibility of Sources</vt:lpstr>
      <vt:lpstr>Ways to Determine  Credibility of Sources</vt:lpstr>
      <vt:lpstr>For example:</vt:lpstr>
      <vt:lpstr>For example: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Kelley</dc:creator>
  <cp:lastModifiedBy>ARahn</cp:lastModifiedBy>
  <cp:revision>8</cp:revision>
  <dcterms:modified xsi:type="dcterms:W3CDTF">2018-11-13T21:11:51Z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B2952C0B-B57A-4DDB-B721-A000D8F3EC06</vt:lpwstr>
  </property>
  <property fmtid="{D5CDD505-2E9C-101B-9397-08002B2CF9AE}" pid="3" name="ArticulatePath">
    <vt:lpwstr>Credibility of Sources Purdue Global</vt:lpwstr>
  </property>
</Properties>
</file>