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95" r:id="rId6"/>
    <p:sldId id="285" r:id="rId7"/>
    <p:sldId id="282" r:id="rId8"/>
    <p:sldId id="283" r:id="rId9"/>
    <p:sldId id="290" r:id="rId10"/>
    <p:sldId id="289" r:id="rId11"/>
    <p:sldId id="291" r:id="rId12"/>
    <p:sldId id="281" r:id="rId13"/>
    <p:sldId id="288" r:id="rId14"/>
    <p:sldId id="292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64581" autoAdjust="0"/>
  </p:normalViewPr>
  <p:slideViewPr>
    <p:cSldViewPr snapToGrid="0" showGuides="1">
      <p:cViewPr varScale="1">
        <p:scale>
          <a:sx n="51" d="100"/>
          <a:sy n="51" d="100"/>
        </p:scale>
        <p:origin x="10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1/7/2021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1/7/2021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 </a:t>
            </a:r>
            <a:endParaRPr lang="en-US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523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471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07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963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76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43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18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75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1/7/2021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1/7/2021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1/7/2021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hoosekind.tumblr.com/resource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hemighty.com/2014/09/why-ill-never-write-a-childrens-book-about-disability/" TargetMode="External"/><Relationship Id="rId3" Type="http://schemas.openxmlformats.org/officeDocument/2006/relationships/hyperlink" Target="http://www.asha.org/policy/PS1991-00101/" TargetMode="External"/><Relationship Id="rId7" Type="http://schemas.openxmlformats.org/officeDocument/2006/relationships/hyperlink" Target="https://www.stopbullying.gov/at-risk/groups/special-need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opbullying.gov/at-risk/groups/special-needs/bullyingtipsheet.pdf" TargetMode="External"/><Relationship Id="rId5" Type="http://schemas.openxmlformats.org/officeDocument/2006/relationships/hyperlink" Target="http://nces.ed.gov/programs/coe/indicator_cgg.asp" TargetMode="External"/><Relationship Id="rId4" Type="http://schemas.openxmlformats.org/officeDocument/2006/relationships/hyperlink" Target="https://www.cdc.gov/ncbddd/autism/data.html" TargetMode="External"/><Relationship Id="rId9" Type="http://schemas.openxmlformats.org/officeDocument/2006/relationships/hyperlink" Target="http://www.cnn.com/2017/01/05/us/chicago-facebook-live-beating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mKDRo5DLTw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/>
          <a:p>
            <a:r>
              <a:rPr lang="en-US" sz="3600" dirty="0"/>
              <a:t>Using Fiction to help students understand difference, disability, and “Specialness”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Kacey Smith </a:t>
            </a:r>
          </a:p>
          <a:p>
            <a:r>
              <a:rPr lang="en-US" dirty="0"/>
              <a:t>Purdue University Global</a:t>
            </a:r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Choose Kind </a:t>
            </a:r>
            <a:endParaRPr lang="en-GB" sz="4400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428750"/>
            <a:ext cx="4972050" cy="497205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170682" y="1428750"/>
            <a:ext cx="4914900" cy="5003800"/>
          </a:xfrm>
        </p:spPr>
        <p:txBody>
          <a:bodyPr>
            <a:noAutofit/>
          </a:bodyPr>
          <a:lstStyle/>
          <a:p>
            <a:r>
              <a:rPr lang="en-US" sz="2800" dirty="0"/>
              <a:t>For more on the “Choose Kind” pledge that classrooms can take, see </a:t>
            </a:r>
            <a:r>
              <a:rPr lang="en-US" sz="2800" dirty="0">
                <a:hlinkClick r:id="rId3"/>
              </a:rPr>
              <a:t>http://choosekind.tumblr.com/resources</a:t>
            </a:r>
            <a:r>
              <a:rPr lang="en-US" sz="2800" dirty="0"/>
              <a:t>.</a:t>
            </a:r>
          </a:p>
          <a:p>
            <a:r>
              <a:rPr lang="en-US" sz="2800" dirty="0"/>
              <a:t>The site includes teaching resources, the “Daily Wonder” app with inspirational daily sayings, and more information about the Children’s Craniofacial Association and bullying prevention.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5414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Fiction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The Curious Incident of the Dog in the Nighttime </a:t>
            </a:r>
            <a:r>
              <a:rPr lang="en-US" dirty="0"/>
              <a:t>(Mark Haddon, 2003)</a:t>
            </a:r>
          </a:p>
          <a:p>
            <a:r>
              <a:rPr lang="en-US" i="1" dirty="0"/>
              <a:t>The Goldfish Boy</a:t>
            </a:r>
            <a:r>
              <a:rPr lang="en-US" dirty="0"/>
              <a:t> (Lisa Thompson, 2017)</a:t>
            </a:r>
          </a:p>
          <a:p>
            <a:r>
              <a:rPr lang="en-US" i="1" dirty="0"/>
              <a:t>Short </a:t>
            </a:r>
            <a:r>
              <a:rPr lang="en-US" dirty="0"/>
              <a:t>(Molly Goldberg Sloan, 2017)</a:t>
            </a:r>
          </a:p>
          <a:p>
            <a:r>
              <a:rPr lang="en-US" i="1" dirty="0"/>
              <a:t>Al Capone Does My Shirts</a:t>
            </a:r>
            <a:r>
              <a:rPr lang="en-US" dirty="0"/>
              <a:t> (</a:t>
            </a:r>
            <a:r>
              <a:rPr lang="en-US" dirty="0" err="1"/>
              <a:t>Gennifer</a:t>
            </a:r>
            <a:r>
              <a:rPr lang="en-US" dirty="0"/>
              <a:t> </a:t>
            </a:r>
            <a:r>
              <a:rPr lang="en-US" dirty="0" err="1"/>
              <a:t>Choldenko</a:t>
            </a:r>
            <a:r>
              <a:rPr lang="en-US" dirty="0"/>
              <a:t>, 2006)</a:t>
            </a:r>
          </a:p>
          <a:p>
            <a:r>
              <a:rPr lang="en-US" i="1" dirty="0"/>
              <a:t>A Corner of the Universe </a:t>
            </a:r>
            <a:r>
              <a:rPr lang="en-US" dirty="0"/>
              <a:t>(Ann M. Martin, 2007)</a:t>
            </a:r>
          </a:p>
          <a:p>
            <a:r>
              <a:rPr lang="en-US" i="1" dirty="0"/>
              <a:t>The Luster of Lost Things </a:t>
            </a:r>
            <a:r>
              <a:rPr lang="en-US" dirty="0"/>
              <a:t> (Sophie Chen Keller, 2017)</a:t>
            </a:r>
          </a:p>
          <a:p>
            <a:r>
              <a:rPr lang="en-US" i="1" dirty="0"/>
              <a:t>Mockingbird</a:t>
            </a:r>
            <a:r>
              <a:rPr lang="en-US" dirty="0"/>
              <a:t> (Kathryn </a:t>
            </a:r>
            <a:r>
              <a:rPr lang="en-US" dirty="0" err="1"/>
              <a:t>Erksine</a:t>
            </a:r>
            <a:r>
              <a:rPr lang="en-US" dirty="0"/>
              <a:t>, 2011)</a:t>
            </a:r>
            <a:endParaRPr lang="en-US" i="1" dirty="0"/>
          </a:p>
          <a:p>
            <a:endParaRPr lang="en-GB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Nonfiction 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i="1" dirty="0"/>
              <a:t>Views from Our Shoes: Growing up with a Brother or Sister with Autism</a:t>
            </a:r>
            <a:r>
              <a:rPr lang="en-US" dirty="0"/>
              <a:t> (Ed. Donald J. Meyer, 1997)</a:t>
            </a:r>
          </a:p>
          <a:p>
            <a:r>
              <a:rPr lang="en-US" i="1" dirty="0"/>
              <a:t>Look Me in the Eye: My Life with Asperger’s</a:t>
            </a:r>
            <a:r>
              <a:rPr lang="en-US" dirty="0"/>
              <a:t> (John Elder Robison, 2008)</a:t>
            </a:r>
          </a:p>
          <a:p>
            <a:r>
              <a:rPr lang="en-US" i="1" dirty="0"/>
              <a:t>Life, Animated</a:t>
            </a:r>
            <a:r>
              <a:rPr lang="en-US" dirty="0"/>
              <a:t> (Ron </a:t>
            </a:r>
            <a:r>
              <a:rPr lang="en-US" dirty="0" err="1"/>
              <a:t>Suskind</a:t>
            </a:r>
            <a:r>
              <a:rPr lang="en-US" dirty="0"/>
              <a:t>, 2014)</a:t>
            </a:r>
          </a:p>
          <a:p>
            <a:r>
              <a:rPr lang="en-US" i="1" dirty="0"/>
              <a:t>The Reason I Jump</a:t>
            </a:r>
            <a:r>
              <a:rPr lang="en-US" dirty="0"/>
              <a:t> (Naoki </a:t>
            </a:r>
            <a:r>
              <a:rPr lang="en-US" dirty="0" err="1"/>
              <a:t>Higashida</a:t>
            </a:r>
            <a:r>
              <a:rPr lang="en-US" dirty="0"/>
              <a:t>,  2013, introduction by David Mitchell)</a:t>
            </a:r>
          </a:p>
          <a:p>
            <a:r>
              <a:rPr lang="en-US" i="1" dirty="0"/>
              <a:t>Temple Grandin: How the Girl Who Loved Cows Embraced Autism and Changed the World </a:t>
            </a:r>
            <a:r>
              <a:rPr lang="en-US" dirty="0"/>
              <a:t> (</a:t>
            </a:r>
            <a:r>
              <a:rPr lang="en-US" dirty="0" err="1"/>
              <a:t>Sy</a:t>
            </a:r>
            <a:r>
              <a:rPr lang="en-US" dirty="0"/>
              <a:t> Montgomery &amp; Temple Grandin, 2012)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43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American Speech-Language-Hearing </a:t>
            </a:r>
            <a:r>
              <a:rPr lang="en-US" dirty="0" err="1"/>
              <a:t>Assocation</a:t>
            </a:r>
            <a:r>
              <a:rPr lang="en-US" dirty="0"/>
              <a:t> (ASHA).  (2016).  Providing appropriate education for students with learning disabilities in regular education classrooms [Position statement]. </a:t>
            </a:r>
            <a:r>
              <a:rPr lang="en-US" u="sng" dirty="0">
                <a:hlinkClick r:id="rId3"/>
              </a:rPr>
              <a:t>http://www.asha.org/policy/PS1991-00101/</a:t>
            </a:r>
            <a:endParaRPr lang="en-US" u="sng" dirty="0"/>
          </a:p>
          <a:p>
            <a:r>
              <a:rPr lang="en-US" dirty="0"/>
              <a:t>Centers for Disease Control and Prevention.  (2017).  Autism spectrum disorder: Data &amp; statistics. </a:t>
            </a:r>
            <a:r>
              <a:rPr lang="en-US" dirty="0">
                <a:hlinkClick r:id="rId4"/>
              </a:rPr>
              <a:t>https://www.cdc.gov/ncbddd/autism/data.html</a:t>
            </a:r>
            <a:endParaRPr lang="en-US" dirty="0"/>
          </a:p>
          <a:p>
            <a:r>
              <a:rPr lang="en-US" dirty="0"/>
              <a:t>Children’s Craniofacial Association.  (2005).  </a:t>
            </a:r>
            <a:r>
              <a:rPr lang="en-US" i="1" dirty="0"/>
              <a:t>A guide to understanding </a:t>
            </a:r>
            <a:r>
              <a:rPr lang="en-US" i="1" dirty="0" err="1"/>
              <a:t>Treacher</a:t>
            </a:r>
            <a:r>
              <a:rPr lang="en-US" i="1" dirty="0"/>
              <a:t> Collins Syndrome</a:t>
            </a:r>
            <a:r>
              <a:rPr lang="en-US" dirty="0"/>
              <a:t>. http://www.ccakids.org/assets/syndromebk_treacher-collins.pdf</a:t>
            </a:r>
            <a:endParaRPr lang="en-GB" dirty="0"/>
          </a:p>
          <a:p>
            <a:r>
              <a:rPr lang="en-US" dirty="0"/>
              <a:t>Iwai, Y. (2015). Using multicultural children’s literature to teach diverse perspectives. </a:t>
            </a:r>
            <a:r>
              <a:rPr lang="en-US" i="1" dirty="0"/>
              <a:t>Kappa Delta Pi Record, 51(2), 81-86. </a:t>
            </a:r>
          </a:p>
          <a:p>
            <a:r>
              <a:rPr lang="en-US" dirty="0"/>
              <a:t>National Center for Education Statistics (NCES). (2016, May). Children and youth with disabilities. </a:t>
            </a:r>
            <a:r>
              <a:rPr lang="en-US" u="sng" dirty="0">
                <a:hlinkClick r:id="rId5"/>
              </a:rPr>
              <a:t>http://nces.ed.gov/programs/coe/indicator_cgg.asp</a:t>
            </a:r>
            <a:endParaRPr lang="en-US" u="sng" dirty="0"/>
          </a:p>
          <a:p>
            <a:r>
              <a:rPr lang="en-US" dirty="0"/>
              <a:t>Stopbullying.gov. (n.d.). Bullying and children and youth with disabilities and special health needs. </a:t>
            </a:r>
            <a:r>
              <a:rPr lang="en-US" dirty="0">
                <a:hlinkClick r:id="rId6"/>
              </a:rPr>
              <a:t>https://www.stopbullying.gov/at-risk/groups/special-needs/bullyingtipsheet.pdf</a:t>
            </a:r>
            <a:r>
              <a:rPr lang="en-US" dirty="0"/>
              <a:t> and </a:t>
            </a:r>
            <a:r>
              <a:rPr lang="en-US" dirty="0">
                <a:hlinkClick r:id="rId7"/>
              </a:rPr>
              <a:t>https://www.stopbullying.gov/at-risk/groups/special-needs/</a:t>
            </a:r>
            <a:endParaRPr lang="en-US" dirty="0"/>
          </a:p>
          <a:p>
            <a:r>
              <a:rPr lang="en-US" dirty="0"/>
              <a:t>Watts, S.  (2014, September 18). Why I’ll never write a children’s book about disability [Blog post]. </a:t>
            </a:r>
            <a:r>
              <a:rPr lang="en-US" i="1" dirty="0"/>
              <a:t>The Mighty. </a:t>
            </a:r>
            <a:r>
              <a:rPr lang="en-US" dirty="0">
                <a:hlinkClick r:id="rId8"/>
              </a:rPr>
              <a:t>https://themighty.com/2014/09/why-ill-never-write-a-childrens-book-about-disability/</a:t>
            </a:r>
            <a:endParaRPr lang="en-US" dirty="0"/>
          </a:p>
          <a:p>
            <a:r>
              <a:rPr lang="en-US" dirty="0"/>
              <a:t>Yan, H.  (2017, January 5).  </a:t>
            </a:r>
            <a:r>
              <a:rPr lang="en-US" i="1" dirty="0"/>
              <a:t>Chicago torture video: 4 charged with hate crimes, kidnapping</a:t>
            </a:r>
            <a:r>
              <a:rPr lang="en-US" dirty="0"/>
              <a:t>. CNN. </a:t>
            </a:r>
            <a:r>
              <a:rPr lang="en-US" dirty="0">
                <a:hlinkClick r:id="rId9"/>
              </a:rPr>
              <a:t>http://www.cnn.com/2017/01/05/us/chicago-facebook-live-beating/</a:t>
            </a:r>
            <a:endParaRPr lang="en-GB" dirty="0"/>
          </a:p>
          <a:p>
            <a:endParaRPr lang="en-GB" dirty="0"/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Novels, Cover Art, and Images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Albertson, K. (2006).  </a:t>
            </a:r>
            <a:r>
              <a:rPr lang="en-US" i="1" dirty="0"/>
              <a:t>Rules cover art </a:t>
            </a:r>
            <a:r>
              <a:rPr lang="en-US" dirty="0"/>
              <a:t>[Image]. Scholastic Corporation. </a:t>
            </a:r>
          </a:p>
          <a:p>
            <a:r>
              <a:rPr lang="en-US" dirty="0"/>
              <a:t>Carpenter, T. (2012). </a:t>
            </a:r>
            <a:r>
              <a:rPr lang="en-US" i="1" dirty="0"/>
              <a:t>Wonder cover art </a:t>
            </a:r>
            <a:r>
              <a:rPr lang="en-US" dirty="0"/>
              <a:t>[Image]. Simon &amp; Schuster. </a:t>
            </a:r>
            <a:endParaRPr lang="en-US" i="1" dirty="0"/>
          </a:p>
          <a:p>
            <a:r>
              <a:rPr lang="en-US" dirty="0"/>
              <a:t>Draper, S. (2010). </a:t>
            </a:r>
            <a:r>
              <a:rPr lang="en-US" i="1" dirty="0"/>
              <a:t>Out of my mind</a:t>
            </a:r>
            <a:r>
              <a:rPr lang="en-US" dirty="0"/>
              <a:t>. Simon &amp; Schuster. </a:t>
            </a:r>
            <a:endParaRPr lang="en-GB" dirty="0"/>
          </a:p>
          <a:p>
            <a:r>
              <a:rPr lang="en-US" dirty="0"/>
              <a:t>Lord, C.  (2006). </a:t>
            </a:r>
            <a:r>
              <a:rPr lang="en-US" i="1" dirty="0"/>
              <a:t>Rules. </a:t>
            </a:r>
            <a:r>
              <a:rPr lang="en-US" dirty="0"/>
              <a:t>Scholastic Corporation.  </a:t>
            </a:r>
            <a:endParaRPr lang="en-GB" dirty="0"/>
          </a:p>
          <a:p>
            <a:r>
              <a:rPr lang="en-US" dirty="0"/>
              <a:t>Palacio, R. J.  (2012). </a:t>
            </a:r>
            <a:r>
              <a:rPr lang="en-US" i="1" dirty="0"/>
              <a:t>Wonder.</a:t>
            </a:r>
            <a:r>
              <a:rPr lang="en-US" dirty="0"/>
              <a:t> Alfred A. Knopf. </a:t>
            </a:r>
          </a:p>
          <a:p>
            <a:r>
              <a:rPr lang="en-US" dirty="0" err="1"/>
              <a:t>Sfetsios</a:t>
            </a:r>
            <a:r>
              <a:rPr lang="en-US" dirty="0"/>
              <a:t>-Conover, D.  &amp; Chang, D. (2010). </a:t>
            </a:r>
            <a:r>
              <a:rPr lang="en-US" i="1" dirty="0"/>
              <a:t>Out of my mind cover art </a:t>
            </a:r>
            <a:r>
              <a:rPr lang="en-US"/>
              <a:t>[Image]. Simon </a:t>
            </a:r>
            <a:r>
              <a:rPr lang="en-US" dirty="0"/>
              <a:t>&amp; Schuster. </a:t>
            </a:r>
          </a:p>
          <a:p>
            <a:endParaRPr lang="en-US" i="1" dirty="0"/>
          </a:p>
          <a:p>
            <a:r>
              <a:rPr lang="en-US" dirty="0"/>
              <a:t>Other images are from </a:t>
            </a:r>
            <a:r>
              <a:rPr lang="en-US" dirty="0" err="1"/>
              <a:t>Pixabay</a:t>
            </a:r>
            <a:r>
              <a:rPr lang="en-US" dirty="0"/>
              <a:t> and have a Creative Commons license.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41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223A6D-5374-4181-91F8-64161DE2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problem. . .</a:t>
            </a:r>
            <a:endParaRPr lang="en-GB" sz="48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E93DBF0-B5E5-45AE-8A1D-FFC35FF6D0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Children with autism are 3 times more likely to be bullied than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Children with epilepsy and medical conditions like cerebral palsy are more likely to be bullied and called names than their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Kids who are bullied are more likely to suffer from depression, anxiety, sleep issues, health problems, and lower GPAs and test scores.  (StopBullying.gov, n.d.)</a:t>
            </a:r>
            <a:endParaRPr lang="en-GB" dirty="0"/>
          </a:p>
          <a:p>
            <a:endParaRPr lang="en-GB" dirty="0"/>
          </a:p>
        </p:txBody>
      </p:sp>
      <p:pic>
        <p:nvPicPr>
          <p:cNvPr id="13" name="Content Placeholder 8">
            <a:extLst>
              <a:ext uri="{FF2B5EF4-FFF2-40B4-BE49-F238E27FC236}">
                <a16:creationId xmlns:a16="http://schemas.microsoft.com/office/drawing/2014/main" id="{A2D69EFB-F6DB-4446-BA55-C1FA575A37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87741"/>
            <a:ext cx="4914900" cy="3796918"/>
          </a:xfrm>
        </p:spPr>
      </p:pic>
    </p:spTree>
    <p:extLst>
      <p:ext uri="{BB962C8B-B14F-4D97-AF65-F5344CB8AC3E}">
        <p14:creationId xmlns:p14="http://schemas.microsoft.com/office/powerpoint/2010/main" val="397720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The solution </a:t>
            </a:r>
            <a:endParaRPr lang="en-GB" sz="3600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8F581C-277C-4588-BFE6-557C4D405B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91" y="1600200"/>
            <a:ext cx="3693318" cy="457200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E1579A-DE47-494B-AEA1-22F10F1661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The </a:t>
            </a:r>
            <a:r>
              <a:rPr lang="en-US" sz="2400" dirty="0" err="1"/>
              <a:t>K8</a:t>
            </a:r>
            <a:r>
              <a:rPr lang="en-US" sz="2400" dirty="0"/>
              <a:t> School  District should require middle school English classes to read a book dealing with disability because the conversations these books raise help to reduce bullying and encourage inclusion. 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60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0560" y="6278880"/>
            <a:ext cx="206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(NCES, 2016)</a:t>
            </a:r>
            <a:endParaRPr lang="en-GB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B7C995-1296-4F3F-A430-B3D7CA7F92DE}"/>
              </a:ext>
            </a:extLst>
          </p:cNvPr>
          <p:cNvSpPr txBox="1"/>
          <p:nvPr/>
        </p:nvSpPr>
        <p:spPr>
          <a:xfrm>
            <a:off x="5906125" y="3627619"/>
            <a:ext cx="5482848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By the 2013-2014 school year, 6.5 </a:t>
            </a:r>
          </a:p>
          <a:p>
            <a:r>
              <a:rPr lang="en-US" sz="2400" dirty="0"/>
              <a:t>million students (13%) were receiving </a:t>
            </a:r>
          </a:p>
          <a:p>
            <a:r>
              <a:rPr lang="en-US" sz="2400" dirty="0"/>
              <a:t>special needs services, and 90% </a:t>
            </a:r>
          </a:p>
          <a:p>
            <a:r>
              <a:rPr lang="en-US" sz="2400" dirty="0"/>
              <a:t>of those students spend some time</a:t>
            </a:r>
          </a:p>
          <a:p>
            <a:r>
              <a:rPr lang="en-US" sz="2400" dirty="0"/>
              <a:t>in a general education classroom </a:t>
            </a:r>
          </a:p>
          <a:p>
            <a:r>
              <a:rPr lang="en-US" sz="2400" dirty="0"/>
              <a:t>(</a:t>
            </a:r>
            <a:r>
              <a:rPr lang="en-US" sz="2400" dirty="0" err="1"/>
              <a:t>NCES</a:t>
            </a:r>
            <a:r>
              <a:rPr lang="en-US" sz="2400" dirty="0"/>
              <a:t>, 2016)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603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884160" y="381000"/>
            <a:ext cx="3576320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Children with autism are 3 times more likely to be bullied than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Children with epilepsy and medical conditions like cerebral palsy are more likely to be bullied and called names than their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Kids who are bullied are more likely to suffer from depression, anxiety, sleep issues, health problems, and lower GPAs and test scores.  (StopBullying.gov, n.d.)</a:t>
            </a:r>
            <a:endParaRPr lang="en-GB" sz="2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2F2780-ED4F-4EAD-9C8B-7DE8D4CD92D4}"/>
              </a:ext>
            </a:extLst>
          </p:cNvPr>
          <p:cNvSpPr/>
          <p:nvPr/>
        </p:nvSpPr>
        <p:spPr>
          <a:xfrm>
            <a:off x="484510" y="763781"/>
            <a:ext cx="3250698" cy="175432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Bullying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Statistics </a:t>
            </a:r>
          </a:p>
        </p:txBody>
      </p:sp>
    </p:spTree>
    <p:extLst>
      <p:ext uri="{BB962C8B-B14F-4D97-AF65-F5344CB8AC3E}">
        <p14:creationId xmlns:p14="http://schemas.microsoft.com/office/powerpoint/2010/main" val="254159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Rules (Cynthia Lord, 2006)</a:t>
            </a:r>
            <a:endParaRPr lang="en-GB" sz="36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10" y="1704339"/>
            <a:ext cx="3151839" cy="436372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240" y="1422400"/>
            <a:ext cx="7051040" cy="5283200"/>
          </a:xfrm>
        </p:spPr>
        <p:txBody>
          <a:bodyPr>
            <a:noAutofit/>
          </a:bodyPr>
          <a:lstStyle/>
          <a:p>
            <a:r>
              <a:rPr lang="en-US" sz="2400" dirty="0"/>
              <a:t>Lord’s daughter asked her “Mom, how come I never see families like mine in books and on TV”? </a:t>
            </a:r>
            <a:r>
              <a:rPr lang="en-US" sz="2400" i="1" dirty="0"/>
              <a:t>Rules</a:t>
            </a:r>
            <a:r>
              <a:rPr lang="en-US" sz="2400" dirty="0"/>
              <a:t> is meant to change that. </a:t>
            </a:r>
          </a:p>
          <a:p>
            <a:r>
              <a:rPr lang="en-US" sz="2400" dirty="0"/>
              <a:t>Narrator Catherine is the older sister to David, who is on the autism spectrum.</a:t>
            </a:r>
          </a:p>
          <a:p>
            <a:r>
              <a:rPr lang="en-US" sz="2400" dirty="0"/>
              <a:t>She creates rules, like “no toys in the fish tank” and “keep your pants on in public” to help her brother navigate social situations (and reduce embarrassment to her!)</a:t>
            </a:r>
          </a:p>
          <a:p>
            <a:r>
              <a:rPr lang="en-US" sz="2400" dirty="0"/>
              <a:t>Includes a reader’s guide geared towards middle school students.</a:t>
            </a:r>
          </a:p>
          <a:p>
            <a:r>
              <a:rPr lang="en-US" sz="2400" dirty="0"/>
              <a:t>Have students create a list of rules and discuss their motivations for those rules.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1066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Out of my Mind (Sharon Draper, 2010)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316264"/>
            <a:ext cx="6535420" cy="5388964"/>
          </a:xfrm>
        </p:spPr>
        <p:txBody>
          <a:bodyPr>
            <a:noAutofit/>
          </a:bodyPr>
          <a:lstStyle/>
          <a:p>
            <a:r>
              <a:rPr lang="en-US" sz="2400" dirty="0"/>
              <a:t>Comes from the perspective of narrator Melody, an 11 year old with photographic memory, a love for words, and an inability to speak thanks to her cerebral palsy.</a:t>
            </a:r>
          </a:p>
          <a:p>
            <a:r>
              <a:rPr lang="en-US" sz="2400" dirty="0"/>
              <a:t>A doctor tells Melody’s mother that she is “severely brain-damaged and mentally retarded” (p. 22).</a:t>
            </a:r>
          </a:p>
          <a:p>
            <a:r>
              <a:rPr lang="en-US" sz="2400" dirty="0"/>
              <a:t>Explores how a communication device helps Melody communicate with others and display her intelligence.</a:t>
            </a:r>
          </a:p>
          <a:p>
            <a:r>
              <a:rPr lang="en-US" sz="2400" dirty="0"/>
              <a:t>Examines the social, physical, and emotional challenges that a special needs child faces but reminds us that we can never know everything in a child’s mind.</a:t>
            </a:r>
            <a:endParaRPr lang="en-GB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41" y="1600200"/>
            <a:ext cx="3078541" cy="4572000"/>
          </a:xfrm>
        </p:spPr>
      </p:pic>
    </p:spTree>
    <p:extLst>
      <p:ext uri="{BB962C8B-B14F-4D97-AF65-F5344CB8AC3E}">
        <p14:creationId xmlns:p14="http://schemas.microsoft.com/office/powerpoint/2010/main" val="947759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Wonder (R. J. Palacio, 2012) </a:t>
            </a:r>
            <a:endParaRPr lang="en-GB" sz="3600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6" y="1600200"/>
            <a:ext cx="3023567" cy="4572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50080" y="1600201"/>
            <a:ext cx="7376160" cy="4571999"/>
          </a:xfrm>
        </p:spPr>
        <p:txBody>
          <a:bodyPr>
            <a:normAutofit lnSpcReduction="10000"/>
          </a:bodyPr>
          <a:lstStyle/>
          <a:p>
            <a:r>
              <a:rPr lang="en-US" sz="2800" dirty="0" err="1"/>
              <a:t>Auggie’s</a:t>
            </a:r>
            <a:r>
              <a:rPr lang="en-US" sz="2800" dirty="0"/>
              <a:t> difference is physical—he has </a:t>
            </a:r>
            <a:r>
              <a:rPr lang="en-US" sz="2800" dirty="0" err="1"/>
              <a:t>Treacher</a:t>
            </a:r>
            <a:r>
              <a:rPr lang="en-US" sz="2800" dirty="0"/>
              <a:t> Collins Syndrome,  which only occurs in 1 out of every 10,000 births (Children’s Craniofacial Association, 2005)</a:t>
            </a:r>
          </a:p>
          <a:p>
            <a:endParaRPr lang="en-US" sz="2800" dirty="0"/>
          </a:p>
          <a:p>
            <a:r>
              <a:rPr lang="en-US" sz="2800" dirty="0"/>
              <a:t>Includes chapters from </a:t>
            </a:r>
            <a:r>
              <a:rPr lang="en-US" sz="2800" dirty="0" err="1"/>
              <a:t>Auggie’s</a:t>
            </a:r>
            <a:r>
              <a:rPr lang="en-US" sz="2800" dirty="0"/>
              <a:t> perspective as well as his friends and the boy, Julian, who bullies him that was added to later editions of the novel.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8844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107" y="6170414"/>
            <a:ext cx="511441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https://www.youtube.com/watch?v=mKDRo5DLTwQ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37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873beb7-5857-4685-be1f-d57550cc96cc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1586</TotalTime>
  <Words>1187</Words>
  <Application>Microsoft Office PowerPoint</Application>
  <PresentationFormat>Widescreen</PresentationFormat>
  <Paragraphs>86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Euphemia</vt:lpstr>
      <vt:lpstr>Plantagenet Cherokee</vt:lpstr>
      <vt:lpstr>Wingdings</vt:lpstr>
      <vt:lpstr>Academic Literature 16x9</vt:lpstr>
      <vt:lpstr>Using Fiction to help students understand difference, disability, and “Specialness”</vt:lpstr>
      <vt:lpstr>The problem. . .</vt:lpstr>
      <vt:lpstr>The solution </vt:lpstr>
      <vt:lpstr>PowerPoint Presentation</vt:lpstr>
      <vt:lpstr>PowerPoint Presentation</vt:lpstr>
      <vt:lpstr>Rules (Cynthia Lord, 2006)</vt:lpstr>
      <vt:lpstr>Out of my Mind (Sharon Draper, 2010)</vt:lpstr>
      <vt:lpstr>Wonder (R. J. Palacio, 2012) </vt:lpstr>
      <vt:lpstr>PowerPoint Presentation</vt:lpstr>
      <vt:lpstr>Choose Kind </vt:lpstr>
      <vt:lpstr>Further reading </vt:lpstr>
      <vt:lpstr>References </vt:lpstr>
      <vt:lpstr>Novels, Cover Art, and Images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Fiction to help students understand difference, disability, and “Specialness”</dc:title>
  <dc:creator>Steph</dc:creator>
  <cp:lastModifiedBy>Tonya Scalise</cp:lastModifiedBy>
  <cp:revision>32</cp:revision>
  <dcterms:created xsi:type="dcterms:W3CDTF">2017-05-09T17:18:16Z</dcterms:created>
  <dcterms:modified xsi:type="dcterms:W3CDTF">2021-01-07T21:45:49Z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