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65" r:id="rId3"/>
    <p:sldId id="266" r:id="rId4"/>
    <p:sldId id="267" r:id="rId5"/>
    <p:sldId id="268" r:id="rId6"/>
    <p:sldId id="273" r:id="rId7"/>
    <p:sldId id="275" r:id="rId8"/>
    <p:sldId id="274" r:id="rId9"/>
    <p:sldId id="270" r:id="rId10"/>
    <p:sldId id="271" r:id="rId11"/>
    <p:sldId id="272"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15" autoAdjust="0"/>
  </p:normalViewPr>
  <p:slideViewPr>
    <p:cSldViewPr snapToGrid="0">
      <p:cViewPr varScale="1">
        <p:scale>
          <a:sx n="72" d="100"/>
          <a:sy n="72" d="100"/>
        </p:scale>
        <p:origin x="14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a:solidFill>
                  <a:schemeClr val="dk1"/>
                </a:solidFill>
                <a:latin typeface="Calibri"/>
                <a:ea typeface="Calibri"/>
                <a:cs typeface="Calibri"/>
                <a:sym typeface="Calibri"/>
              </a:rPr>
              <a:t>Your neighbor comes over to help out with Buddy and poses the following hypothesis: </a:t>
            </a:r>
            <a:r>
              <a:rPr lang="en-US" sz="1200" b="0" i="1" u="none" strike="noStrike" cap="none" dirty="0">
                <a:solidFill>
                  <a:schemeClr val="dk1"/>
                </a:solidFill>
                <a:effectLst/>
                <a:latin typeface="Calibri"/>
                <a:ea typeface="Calibri"/>
                <a:cs typeface="Calibri"/>
                <a:sym typeface="Calibri"/>
              </a:rPr>
              <a:t>Buddy won’t eat because he feels that his owner is unlucky when she travels and may get hurt</a:t>
            </a:r>
            <a:r>
              <a:rPr lang="en-US" sz="1200" dirty="0">
                <a:solidFill>
                  <a:schemeClr val="dk1"/>
                </a:solidFill>
                <a:latin typeface="Calibri"/>
                <a:ea typeface="Calibri"/>
                <a:cs typeface="Calibri"/>
                <a:sym typeface="Calibri"/>
              </a:rPr>
              <a:t>.  Is this a testable hypothesis?  If so, please explain how you would test it.  If not, please explain why it is not testable in the context of the scientific method.</a:t>
            </a:r>
            <a:endParaRPr lang="en-US" sz="1600" dirty="0">
              <a:solidFill>
                <a:schemeClr val="dk1"/>
              </a:solidFill>
              <a:latin typeface="Calibri"/>
              <a:ea typeface="Calibri"/>
              <a:cs typeface="Calibri"/>
              <a:sym typeface="Calibri"/>
            </a:endParaRP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80093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resources using APA formatting. Also use intext citations throughout the PPT to indicate when you are relying on a particular source.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8912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Explain what the scientific method is and indicate what steps are involved (include your source).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55386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List everything that you know about the situation with Buddy</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96693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a:latin typeface="Arial"/>
                <a:ea typeface="Arial"/>
                <a:cs typeface="Arial"/>
                <a:sym typeface="Arial"/>
              </a:rPr>
              <a:t>Present your own testable hypothesis for why Buddy is not eating that is consistent with the data in the scenario. Indicate which pieces of evidence you used to develop your hypothesis.</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03934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a:latin typeface="Arial"/>
                <a:ea typeface="Arial"/>
                <a:cs typeface="Arial"/>
                <a:sym typeface="Arial"/>
              </a:rPr>
              <a:t>Outline how you would set up an experiment to test the following hypothesis: </a:t>
            </a:r>
            <a:r>
              <a:rPr lang="en-US" sz="1200" i="1" dirty="0">
                <a:latin typeface="Arial"/>
                <a:ea typeface="Arial"/>
                <a:cs typeface="Arial"/>
                <a:sym typeface="Arial"/>
              </a:rPr>
              <a:t> Buddy is not eating because I did not buy the type of dog food that he is used to. </a:t>
            </a:r>
            <a:r>
              <a:rPr lang="en-US" sz="1200" dirty="0">
                <a:latin typeface="Arial"/>
                <a:ea typeface="Arial"/>
                <a:cs typeface="Arial"/>
                <a:sym typeface="Arial"/>
              </a:rPr>
              <a:t>You may need to add slides to encompass your entire experiment. </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68083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None/>
            </a:pPr>
            <a:r>
              <a:rPr lang="en-US" sz="1200" dirty="0">
                <a:latin typeface="Arial"/>
                <a:ea typeface="Arial"/>
                <a:cs typeface="Arial"/>
                <a:sym typeface="Arial"/>
              </a:rPr>
              <a:t>-Identify the independent and dependent variables in your experiment. </a:t>
            </a:r>
          </a:p>
          <a:p>
            <a:pPr marL="0" lvl="0" indent="0" algn="l" rtl="0">
              <a:lnSpc>
                <a:spcPct val="115000"/>
              </a:lnSpc>
              <a:spcBef>
                <a:spcPts val="0"/>
              </a:spcBef>
              <a:spcAft>
                <a:spcPts val="0"/>
              </a:spcAft>
              <a:buNone/>
            </a:pPr>
            <a:r>
              <a:rPr lang="en-US" sz="1200" dirty="0">
                <a:latin typeface="Arial"/>
                <a:ea typeface="Arial"/>
                <a:cs typeface="Arial"/>
                <a:sym typeface="Arial"/>
              </a:rPr>
              <a:t>-List three things that you should keep constant (the same) during your experiment so that they don’t influence the outcome of your experiment. You may break this up over multiple slides.</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17515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None/>
            </a:pPr>
            <a:r>
              <a:rPr lang="en-US" sz="1200" dirty="0">
                <a:latin typeface="Arial"/>
                <a:ea typeface="Arial"/>
                <a:cs typeface="Arial"/>
                <a:sym typeface="Arial"/>
              </a:rPr>
              <a:t>-List three things that you should keep constant (the same) during your experiment so that they don’t influence the outcome of your experiment. You may break this up over multiple slides.</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91919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None/>
            </a:pPr>
            <a:r>
              <a:rPr lang="en-US" sz="1200" dirty="0">
                <a:latin typeface="Arial"/>
                <a:ea typeface="Arial"/>
                <a:cs typeface="Arial"/>
                <a:sym typeface="Arial"/>
              </a:rPr>
              <a:t>-Identify what would happen if the data collected during the experiment supported the hypothesis and what would happen if the data collected during the experiment didn’t support the hypothesis.</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99073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a:latin typeface="Arial"/>
                <a:ea typeface="Arial"/>
                <a:cs typeface="Arial"/>
                <a:sym typeface="Arial"/>
              </a:rPr>
              <a:t>You know you can contact your friend at some point soon but only for a short time. What three testable questions would you want to ask her to help support or disprove the proposed hypothesis?</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7206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Science Meets Real Life</a:t>
            </a:r>
            <a:endParaRPr/>
          </a:p>
        </p:txBody>
      </p:sp>
      <p:sp>
        <p:nvSpPr>
          <p:cNvPr id="90" name="Google Shape;90;p13"/>
          <p:cNvSpPr txBox="1">
            <a:spLocks noGrp="1"/>
          </p:cNvSpPr>
          <p:nvPr>
            <p:ph type="subTitle" idx="1"/>
          </p:nvPr>
        </p:nvSpPr>
        <p:spPr>
          <a:xfrm>
            <a:off x="1371600" y="3505200"/>
            <a:ext cx="6400800" cy="12192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3200"/>
              <a:buNone/>
            </a:pPr>
            <a:r>
              <a:rPr lang="en-US"/>
              <a:t>By: </a:t>
            </a:r>
            <a:r>
              <a:rPr lang="en-US" b="1" i="1"/>
              <a:t>ENTER YOUR NAME HERE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D82F-B579-4709-88FE-683EEABF29E3}"/>
              </a:ext>
            </a:extLst>
          </p:cNvPr>
          <p:cNvSpPr>
            <a:spLocks noGrp="1"/>
          </p:cNvSpPr>
          <p:nvPr>
            <p:ph type="title"/>
          </p:nvPr>
        </p:nvSpPr>
        <p:spPr/>
        <p:txBody>
          <a:bodyPr/>
          <a:lstStyle/>
          <a:p>
            <a:r>
              <a:rPr lang="en-US" dirty="0"/>
              <a:t>Analysis of the Neighbor’s Hypothesis</a:t>
            </a:r>
          </a:p>
        </p:txBody>
      </p:sp>
      <p:sp>
        <p:nvSpPr>
          <p:cNvPr id="3" name="Text Placeholder 2">
            <a:extLst>
              <a:ext uri="{FF2B5EF4-FFF2-40B4-BE49-F238E27FC236}">
                <a16:creationId xmlns:a16="http://schemas.microsoft.com/office/drawing/2014/main" id="{CE424B7F-F29E-4454-98F2-022935F9885D}"/>
              </a:ext>
            </a:extLst>
          </p:cNvPr>
          <p:cNvSpPr>
            <a:spLocks noGrp="1"/>
          </p:cNvSpPr>
          <p:nvPr>
            <p:ph type="body" idx="1"/>
          </p:nvPr>
        </p:nvSpPr>
        <p:spPr/>
        <p:txBody>
          <a:bodyPr/>
          <a:lstStyle/>
          <a:p>
            <a:r>
              <a:rPr lang="en-US" dirty="0"/>
              <a:t>“</a:t>
            </a:r>
            <a:r>
              <a:rPr lang="en-US" sz="3200" b="0" i="1" u="none" strike="noStrike" cap="none" dirty="0">
                <a:solidFill>
                  <a:schemeClr val="dk1"/>
                </a:solidFill>
                <a:effectLst/>
                <a:latin typeface="Calibri"/>
                <a:ea typeface="Calibri"/>
                <a:cs typeface="Calibri"/>
                <a:sym typeface="Calibri"/>
              </a:rPr>
              <a:t>Buddy won’t eat because he feels that his owner is unlucky when she travels and may get hurt</a:t>
            </a:r>
            <a:r>
              <a:rPr lang="en-US" dirty="0"/>
              <a:t>”</a:t>
            </a:r>
          </a:p>
          <a:p>
            <a:pPr lvl="1"/>
            <a:r>
              <a:rPr lang="en-US" dirty="0"/>
              <a:t>This hypothesis is </a:t>
            </a:r>
            <a:r>
              <a:rPr lang="en-US" i="1" dirty="0">
                <a:solidFill>
                  <a:schemeClr val="bg1">
                    <a:lumMod val="50000"/>
                  </a:schemeClr>
                </a:solidFill>
              </a:rPr>
              <a:t>(identify as testable or not testable)</a:t>
            </a:r>
            <a:r>
              <a:rPr lang="en-US" dirty="0"/>
              <a:t> as written </a:t>
            </a:r>
          </a:p>
          <a:p>
            <a:pPr lvl="1"/>
            <a:r>
              <a:rPr lang="en-US" dirty="0"/>
              <a:t>Explanation: </a:t>
            </a:r>
            <a:r>
              <a:rPr lang="en-US" i="1" dirty="0">
                <a:solidFill>
                  <a:schemeClr val="bg1">
                    <a:lumMod val="50000"/>
                  </a:schemeClr>
                </a:solidFill>
              </a:rPr>
              <a:t>Put explanation here – think about the rules for using the scientific method (add slides if needed)</a:t>
            </a:r>
            <a:endParaRPr lang="en-US" dirty="0"/>
          </a:p>
          <a:p>
            <a:pPr lvl="1"/>
            <a:endParaRPr lang="en-US" dirty="0"/>
          </a:p>
        </p:txBody>
      </p:sp>
    </p:spTree>
    <p:extLst>
      <p:ext uri="{BB962C8B-B14F-4D97-AF65-F5344CB8AC3E}">
        <p14:creationId xmlns:p14="http://schemas.microsoft.com/office/powerpoint/2010/main" val="4814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E0628-16B5-480E-833A-9DC605C1DC55}"/>
              </a:ext>
            </a:extLst>
          </p:cNvPr>
          <p:cNvSpPr>
            <a:spLocks noGrp="1"/>
          </p:cNvSpPr>
          <p:nvPr>
            <p:ph type="title"/>
          </p:nvPr>
        </p:nvSpPr>
        <p:spPr/>
        <p:txBody>
          <a:bodyPr/>
          <a:lstStyle/>
          <a:p>
            <a:r>
              <a:rPr lang="en-US" dirty="0"/>
              <a:t>Resources</a:t>
            </a:r>
          </a:p>
        </p:txBody>
      </p:sp>
      <p:sp>
        <p:nvSpPr>
          <p:cNvPr id="3" name="Text Placeholder 2">
            <a:extLst>
              <a:ext uri="{FF2B5EF4-FFF2-40B4-BE49-F238E27FC236}">
                <a16:creationId xmlns:a16="http://schemas.microsoft.com/office/drawing/2014/main" id="{46E39069-DDE3-45C0-94FE-3FAE34E7EB67}"/>
              </a:ext>
            </a:extLst>
          </p:cNvPr>
          <p:cNvSpPr>
            <a:spLocks noGrp="1"/>
          </p:cNvSpPr>
          <p:nvPr>
            <p:ph type="body" idx="1"/>
          </p:nvPr>
        </p:nvSpPr>
        <p:spPr/>
        <p:txBody>
          <a:bodyPr/>
          <a:lstStyle/>
          <a:p>
            <a:r>
              <a:rPr lang="en-US" dirty="0">
                <a:solidFill>
                  <a:schemeClr val="bg1">
                    <a:lumMod val="50000"/>
                  </a:schemeClr>
                </a:solidFill>
              </a:rPr>
              <a:t>Provide your list of resources here – remember to also use intext citations throughout the PPT </a:t>
            </a:r>
            <a:r>
              <a:rPr lang="en-US" i="1" dirty="0">
                <a:solidFill>
                  <a:schemeClr val="bg1">
                    <a:lumMod val="50000"/>
                  </a:schemeClr>
                </a:solidFill>
              </a:rPr>
              <a:t>(add slides if needed)</a:t>
            </a:r>
            <a:endParaRPr lang="en-US" dirty="0">
              <a:solidFill>
                <a:schemeClr val="bg1">
                  <a:lumMod val="50000"/>
                </a:schemeClr>
              </a:solidFill>
            </a:endParaRPr>
          </a:p>
        </p:txBody>
      </p:sp>
    </p:spTree>
    <p:extLst>
      <p:ext uri="{BB962C8B-B14F-4D97-AF65-F5344CB8AC3E}">
        <p14:creationId xmlns:p14="http://schemas.microsoft.com/office/powerpoint/2010/main" val="306489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61C2-2C9E-4C62-9685-432CF7B739E7}"/>
              </a:ext>
            </a:extLst>
          </p:cNvPr>
          <p:cNvSpPr>
            <a:spLocks noGrp="1"/>
          </p:cNvSpPr>
          <p:nvPr>
            <p:ph type="title"/>
          </p:nvPr>
        </p:nvSpPr>
        <p:spPr/>
        <p:txBody>
          <a:bodyPr/>
          <a:lstStyle/>
          <a:p>
            <a:r>
              <a:rPr lang="en-US" dirty="0"/>
              <a:t>The Scientific Method</a:t>
            </a:r>
          </a:p>
        </p:txBody>
      </p:sp>
      <p:sp>
        <p:nvSpPr>
          <p:cNvPr id="3" name="Text Placeholder 2">
            <a:extLst>
              <a:ext uri="{FF2B5EF4-FFF2-40B4-BE49-F238E27FC236}">
                <a16:creationId xmlns:a16="http://schemas.microsoft.com/office/drawing/2014/main" id="{C0121C44-173B-44FD-A9D4-B7027436A2D4}"/>
              </a:ext>
            </a:extLst>
          </p:cNvPr>
          <p:cNvSpPr>
            <a:spLocks noGrp="1"/>
          </p:cNvSpPr>
          <p:nvPr>
            <p:ph type="body" idx="1"/>
          </p:nvPr>
        </p:nvSpPr>
        <p:spPr/>
        <p:txBody>
          <a:bodyPr/>
          <a:lstStyle/>
          <a:p>
            <a:r>
              <a:rPr lang="en-US" dirty="0"/>
              <a:t>The steps of the scientific method with explanation are:</a:t>
            </a:r>
          </a:p>
          <a:p>
            <a:pPr lvl="1"/>
            <a:r>
              <a:rPr lang="en-US" i="1" dirty="0">
                <a:solidFill>
                  <a:schemeClr val="bg1">
                    <a:lumMod val="50000"/>
                  </a:schemeClr>
                </a:solidFill>
              </a:rPr>
              <a:t>Put steps with explanation here (add slides if needed)</a:t>
            </a:r>
          </a:p>
        </p:txBody>
      </p:sp>
    </p:spTree>
    <p:extLst>
      <p:ext uri="{BB962C8B-B14F-4D97-AF65-F5344CB8AC3E}">
        <p14:creationId xmlns:p14="http://schemas.microsoft.com/office/powerpoint/2010/main" val="1153298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EF56-73E6-4120-B3CA-39815E5E0532}"/>
              </a:ext>
            </a:extLst>
          </p:cNvPr>
          <p:cNvSpPr>
            <a:spLocks noGrp="1"/>
          </p:cNvSpPr>
          <p:nvPr>
            <p:ph type="title"/>
          </p:nvPr>
        </p:nvSpPr>
        <p:spPr/>
        <p:txBody>
          <a:bodyPr/>
          <a:lstStyle/>
          <a:p>
            <a:r>
              <a:rPr lang="en-US" dirty="0"/>
              <a:t>Evidence Collected About Buddy</a:t>
            </a:r>
          </a:p>
        </p:txBody>
      </p:sp>
      <p:sp>
        <p:nvSpPr>
          <p:cNvPr id="3" name="Text Placeholder 2">
            <a:extLst>
              <a:ext uri="{FF2B5EF4-FFF2-40B4-BE49-F238E27FC236}">
                <a16:creationId xmlns:a16="http://schemas.microsoft.com/office/drawing/2014/main" id="{4CD3E4FD-C3D9-465D-818D-707DB76E55B8}"/>
              </a:ext>
            </a:extLst>
          </p:cNvPr>
          <p:cNvSpPr>
            <a:spLocks noGrp="1"/>
          </p:cNvSpPr>
          <p:nvPr>
            <p:ph type="body" idx="1"/>
          </p:nvPr>
        </p:nvSpPr>
        <p:spPr/>
        <p:txBody>
          <a:bodyPr/>
          <a:lstStyle/>
          <a:p>
            <a:r>
              <a:rPr lang="en-US" dirty="0"/>
              <a:t>The following is a list of what we know about Buddy from the scenario</a:t>
            </a:r>
          </a:p>
          <a:p>
            <a:pPr lvl="1"/>
            <a:r>
              <a:rPr lang="en-US" i="1" dirty="0">
                <a:solidFill>
                  <a:schemeClr val="bg1">
                    <a:lumMod val="50000"/>
                  </a:schemeClr>
                </a:solidFill>
              </a:rPr>
              <a:t>Put list of information here (add slides if needed)</a:t>
            </a:r>
          </a:p>
        </p:txBody>
      </p:sp>
    </p:spTree>
    <p:extLst>
      <p:ext uri="{BB962C8B-B14F-4D97-AF65-F5344CB8AC3E}">
        <p14:creationId xmlns:p14="http://schemas.microsoft.com/office/powerpoint/2010/main" val="363400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B74F7-2058-4DA9-B597-8E902F151F72}"/>
              </a:ext>
            </a:extLst>
          </p:cNvPr>
          <p:cNvSpPr>
            <a:spLocks noGrp="1"/>
          </p:cNvSpPr>
          <p:nvPr>
            <p:ph type="title"/>
          </p:nvPr>
        </p:nvSpPr>
        <p:spPr/>
        <p:txBody>
          <a:bodyPr/>
          <a:lstStyle/>
          <a:p>
            <a:r>
              <a:rPr lang="en-US" dirty="0"/>
              <a:t>Testable Hypothesis</a:t>
            </a:r>
          </a:p>
        </p:txBody>
      </p:sp>
      <p:sp>
        <p:nvSpPr>
          <p:cNvPr id="3" name="Text Placeholder 2">
            <a:extLst>
              <a:ext uri="{FF2B5EF4-FFF2-40B4-BE49-F238E27FC236}">
                <a16:creationId xmlns:a16="http://schemas.microsoft.com/office/drawing/2014/main" id="{A16BF8BA-3AF9-4E05-AC6D-79084B2573D7}"/>
              </a:ext>
            </a:extLst>
          </p:cNvPr>
          <p:cNvSpPr>
            <a:spLocks noGrp="1"/>
          </p:cNvSpPr>
          <p:nvPr>
            <p:ph type="body" idx="1"/>
          </p:nvPr>
        </p:nvSpPr>
        <p:spPr/>
        <p:txBody>
          <a:bodyPr/>
          <a:lstStyle/>
          <a:p>
            <a:r>
              <a:rPr lang="en-US" dirty="0"/>
              <a:t>My hypothesis for why the dog is not eating is: </a:t>
            </a:r>
            <a:r>
              <a:rPr lang="en-US" i="1" dirty="0">
                <a:solidFill>
                  <a:schemeClr val="bg1">
                    <a:lumMod val="50000"/>
                  </a:schemeClr>
                </a:solidFill>
              </a:rPr>
              <a:t>put </a:t>
            </a:r>
            <a:r>
              <a:rPr lang="en-US" i="1" u="sng" dirty="0">
                <a:solidFill>
                  <a:schemeClr val="bg1">
                    <a:lumMod val="50000"/>
                  </a:schemeClr>
                </a:solidFill>
              </a:rPr>
              <a:t>your</a:t>
            </a:r>
            <a:r>
              <a:rPr lang="en-US" i="1" dirty="0">
                <a:solidFill>
                  <a:schemeClr val="bg1">
                    <a:lumMod val="50000"/>
                  </a:schemeClr>
                </a:solidFill>
              </a:rPr>
              <a:t> hypothesis here</a:t>
            </a:r>
          </a:p>
          <a:p>
            <a:pPr lvl="1"/>
            <a:r>
              <a:rPr lang="en-US" dirty="0"/>
              <a:t>My hypothesis is based on the following pieces of evidence from the scenario:</a:t>
            </a:r>
          </a:p>
          <a:p>
            <a:pPr lvl="2"/>
            <a:r>
              <a:rPr lang="en-US" i="1" dirty="0">
                <a:solidFill>
                  <a:schemeClr val="bg1">
                    <a:lumMod val="50000"/>
                  </a:schemeClr>
                </a:solidFill>
              </a:rPr>
              <a:t>Identify supporting evidence from scenario here (add slides if needed)</a:t>
            </a:r>
          </a:p>
        </p:txBody>
      </p:sp>
    </p:spTree>
    <p:extLst>
      <p:ext uri="{BB962C8B-B14F-4D97-AF65-F5344CB8AC3E}">
        <p14:creationId xmlns:p14="http://schemas.microsoft.com/office/powerpoint/2010/main" val="1191344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EE385-BDA8-4F86-9256-15F9C58D5CF5}"/>
              </a:ext>
            </a:extLst>
          </p:cNvPr>
          <p:cNvSpPr>
            <a:spLocks noGrp="1"/>
          </p:cNvSpPr>
          <p:nvPr>
            <p:ph type="title"/>
          </p:nvPr>
        </p:nvSpPr>
        <p:spPr/>
        <p:txBody>
          <a:bodyPr/>
          <a:lstStyle/>
          <a:p>
            <a:r>
              <a:rPr lang="en-US" dirty="0"/>
              <a:t>Outline of Experiment </a:t>
            </a:r>
          </a:p>
        </p:txBody>
      </p:sp>
      <p:sp>
        <p:nvSpPr>
          <p:cNvPr id="3" name="Text Placeholder 2">
            <a:extLst>
              <a:ext uri="{FF2B5EF4-FFF2-40B4-BE49-F238E27FC236}">
                <a16:creationId xmlns:a16="http://schemas.microsoft.com/office/drawing/2014/main" id="{89D499D7-3726-44B3-93B0-A4FBDC16454D}"/>
              </a:ext>
            </a:extLst>
          </p:cNvPr>
          <p:cNvSpPr>
            <a:spLocks noGrp="1"/>
          </p:cNvSpPr>
          <p:nvPr>
            <p:ph type="body" idx="1"/>
          </p:nvPr>
        </p:nvSpPr>
        <p:spPr/>
        <p:txBody>
          <a:bodyPr/>
          <a:lstStyle/>
          <a:p>
            <a:r>
              <a:rPr lang="en-US" dirty="0"/>
              <a:t>An experiment to test the hypothesis “Buddy is not eating because I did not buy the type of dog food that he is used to” would involve the following steps:</a:t>
            </a:r>
          </a:p>
          <a:p>
            <a:pPr lvl="1"/>
            <a:r>
              <a:rPr lang="en-US" i="1" dirty="0">
                <a:solidFill>
                  <a:schemeClr val="bg1">
                    <a:lumMod val="50000"/>
                  </a:schemeClr>
                </a:solidFill>
              </a:rPr>
              <a:t>Explain experiment here (add slides if needed)</a:t>
            </a:r>
          </a:p>
        </p:txBody>
      </p:sp>
    </p:spTree>
    <p:extLst>
      <p:ext uri="{BB962C8B-B14F-4D97-AF65-F5344CB8AC3E}">
        <p14:creationId xmlns:p14="http://schemas.microsoft.com/office/powerpoint/2010/main" val="2051877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5B180-9FDC-4D4F-9139-046C5214C6C4}"/>
              </a:ext>
            </a:extLst>
          </p:cNvPr>
          <p:cNvSpPr>
            <a:spLocks noGrp="1"/>
          </p:cNvSpPr>
          <p:nvPr>
            <p:ph type="title"/>
          </p:nvPr>
        </p:nvSpPr>
        <p:spPr/>
        <p:txBody>
          <a:bodyPr/>
          <a:lstStyle/>
          <a:p>
            <a:r>
              <a:rPr lang="en-US" dirty="0"/>
              <a:t>Experiment Details</a:t>
            </a:r>
          </a:p>
        </p:txBody>
      </p:sp>
      <p:sp>
        <p:nvSpPr>
          <p:cNvPr id="3" name="Text Placeholder 2">
            <a:extLst>
              <a:ext uri="{FF2B5EF4-FFF2-40B4-BE49-F238E27FC236}">
                <a16:creationId xmlns:a16="http://schemas.microsoft.com/office/drawing/2014/main" id="{ECD65D99-C745-4B85-B6DF-6F1766BC5505}"/>
              </a:ext>
            </a:extLst>
          </p:cNvPr>
          <p:cNvSpPr>
            <a:spLocks noGrp="1"/>
          </p:cNvSpPr>
          <p:nvPr>
            <p:ph type="body" idx="1"/>
          </p:nvPr>
        </p:nvSpPr>
        <p:spPr/>
        <p:txBody>
          <a:bodyPr/>
          <a:lstStyle/>
          <a:p>
            <a:r>
              <a:rPr lang="en-US" dirty="0"/>
              <a:t>The independent variable for this experiment is: </a:t>
            </a:r>
            <a:r>
              <a:rPr lang="en-US" dirty="0">
                <a:solidFill>
                  <a:schemeClr val="bg1">
                    <a:lumMod val="50000"/>
                  </a:schemeClr>
                </a:solidFill>
              </a:rPr>
              <a:t>put independent variable with explanation here</a:t>
            </a:r>
          </a:p>
          <a:p>
            <a:r>
              <a:rPr lang="en-US" dirty="0"/>
              <a:t>The dependent variable for this experiment is: </a:t>
            </a:r>
            <a:r>
              <a:rPr lang="en-US" dirty="0">
                <a:solidFill>
                  <a:schemeClr val="bg1">
                    <a:lumMod val="50000"/>
                  </a:schemeClr>
                </a:solidFill>
              </a:rPr>
              <a:t>put dependent variable with explanation here</a:t>
            </a:r>
            <a:r>
              <a:rPr lang="en-US" i="1" dirty="0">
                <a:solidFill>
                  <a:schemeClr val="bg1">
                    <a:lumMod val="50000"/>
                  </a:schemeClr>
                </a:solidFill>
              </a:rPr>
              <a:t> (add slides if needed)</a:t>
            </a:r>
            <a:endParaRPr lang="en-US" dirty="0">
              <a:solidFill>
                <a:schemeClr val="bg1">
                  <a:lumMod val="50000"/>
                </a:schemeClr>
              </a:solidFill>
            </a:endParaRPr>
          </a:p>
        </p:txBody>
      </p:sp>
    </p:spTree>
    <p:extLst>
      <p:ext uri="{BB962C8B-B14F-4D97-AF65-F5344CB8AC3E}">
        <p14:creationId xmlns:p14="http://schemas.microsoft.com/office/powerpoint/2010/main" val="335298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5B180-9FDC-4D4F-9139-046C5214C6C4}"/>
              </a:ext>
            </a:extLst>
          </p:cNvPr>
          <p:cNvSpPr>
            <a:spLocks noGrp="1"/>
          </p:cNvSpPr>
          <p:nvPr>
            <p:ph type="title"/>
          </p:nvPr>
        </p:nvSpPr>
        <p:spPr/>
        <p:txBody>
          <a:bodyPr/>
          <a:lstStyle/>
          <a:p>
            <a:r>
              <a:rPr lang="en-US" dirty="0"/>
              <a:t>Experiment Details</a:t>
            </a:r>
          </a:p>
        </p:txBody>
      </p:sp>
      <p:sp>
        <p:nvSpPr>
          <p:cNvPr id="3" name="Text Placeholder 2">
            <a:extLst>
              <a:ext uri="{FF2B5EF4-FFF2-40B4-BE49-F238E27FC236}">
                <a16:creationId xmlns:a16="http://schemas.microsoft.com/office/drawing/2014/main" id="{ECD65D99-C745-4B85-B6DF-6F1766BC5505}"/>
              </a:ext>
            </a:extLst>
          </p:cNvPr>
          <p:cNvSpPr>
            <a:spLocks noGrp="1"/>
          </p:cNvSpPr>
          <p:nvPr>
            <p:ph type="body" idx="1"/>
          </p:nvPr>
        </p:nvSpPr>
        <p:spPr/>
        <p:txBody>
          <a:bodyPr/>
          <a:lstStyle/>
          <a:p>
            <a:r>
              <a:rPr lang="en-US" dirty="0"/>
              <a:t>Three things that should remain constant during the experiment are:</a:t>
            </a:r>
          </a:p>
          <a:p>
            <a:pPr lvl="1"/>
            <a:r>
              <a:rPr lang="en-US" i="1" dirty="0">
                <a:solidFill>
                  <a:schemeClr val="bg1">
                    <a:lumMod val="50000"/>
                  </a:schemeClr>
                </a:solidFill>
              </a:rPr>
              <a:t>List three constants here (add slides if needed)</a:t>
            </a:r>
          </a:p>
        </p:txBody>
      </p:sp>
    </p:spTree>
    <p:extLst>
      <p:ext uri="{BB962C8B-B14F-4D97-AF65-F5344CB8AC3E}">
        <p14:creationId xmlns:p14="http://schemas.microsoft.com/office/powerpoint/2010/main" val="71583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5B180-9FDC-4D4F-9139-046C5214C6C4}"/>
              </a:ext>
            </a:extLst>
          </p:cNvPr>
          <p:cNvSpPr>
            <a:spLocks noGrp="1"/>
          </p:cNvSpPr>
          <p:nvPr>
            <p:ph type="title"/>
          </p:nvPr>
        </p:nvSpPr>
        <p:spPr/>
        <p:txBody>
          <a:bodyPr/>
          <a:lstStyle/>
          <a:p>
            <a:r>
              <a:rPr lang="en-US" dirty="0"/>
              <a:t>Experiment Details</a:t>
            </a:r>
          </a:p>
        </p:txBody>
      </p:sp>
      <p:sp>
        <p:nvSpPr>
          <p:cNvPr id="3" name="Text Placeholder 2">
            <a:extLst>
              <a:ext uri="{FF2B5EF4-FFF2-40B4-BE49-F238E27FC236}">
                <a16:creationId xmlns:a16="http://schemas.microsoft.com/office/drawing/2014/main" id="{ECD65D99-C745-4B85-B6DF-6F1766BC5505}"/>
              </a:ext>
            </a:extLst>
          </p:cNvPr>
          <p:cNvSpPr>
            <a:spLocks noGrp="1"/>
          </p:cNvSpPr>
          <p:nvPr>
            <p:ph type="body" idx="1"/>
          </p:nvPr>
        </p:nvSpPr>
        <p:spPr/>
        <p:txBody>
          <a:bodyPr/>
          <a:lstStyle/>
          <a:p>
            <a:r>
              <a:rPr lang="en-US" dirty="0"/>
              <a:t>If the hypothesis was supported by the experiment I would:</a:t>
            </a:r>
          </a:p>
          <a:p>
            <a:pPr lvl="1"/>
            <a:r>
              <a:rPr lang="en-US" i="1" dirty="0">
                <a:solidFill>
                  <a:schemeClr val="bg1">
                    <a:lumMod val="50000"/>
                  </a:schemeClr>
                </a:solidFill>
              </a:rPr>
              <a:t>Put explanation here</a:t>
            </a:r>
          </a:p>
          <a:p>
            <a:r>
              <a:rPr lang="en-US" dirty="0"/>
              <a:t>If the hypothesis was not supported by the experiment I would:</a:t>
            </a:r>
          </a:p>
          <a:p>
            <a:pPr lvl="1"/>
            <a:r>
              <a:rPr lang="en-US" i="1" dirty="0">
                <a:solidFill>
                  <a:schemeClr val="bg1">
                    <a:lumMod val="50000"/>
                  </a:schemeClr>
                </a:solidFill>
              </a:rPr>
              <a:t>Put explanation here (add slides if needed)</a:t>
            </a:r>
          </a:p>
        </p:txBody>
      </p:sp>
    </p:spTree>
    <p:extLst>
      <p:ext uri="{BB962C8B-B14F-4D97-AF65-F5344CB8AC3E}">
        <p14:creationId xmlns:p14="http://schemas.microsoft.com/office/powerpoint/2010/main" val="632710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08EDE-F2BC-4C7E-9518-F2393DCEE51B}"/>
              </a:ext>
            </a:extLst>
          </p:cNvPr>
          <p:cNvSpPr>
            <a:spLocks noGrp="1"/>
          </p:cNvSpPr>
          <p:nvPr>
            <p:ph type="title"/>
          </p:nvPr>
        </p:nvSpPr>
        <p:spPr/>
        <p:txBody>
          <a:bodyPr/>
          <a:lstStyle/>
          <a:p>
            <a:r>
              <a:rPr lang="en-US" dirty="0"/>
              <a:t>Testable Questions For Friend</a:t>
            </a:r>
          </a:p>
        </p:txBody>
      </p:sp>
      <p:sp>
        <p:nvSpPr>
          <p:cNvPr id="3" name="Text Placeholder 2">
            <a:extLst>
              <a:ext uri="{FF2B5EF4-FFF2-40B4-BE49-F238E27FC236}">
                <a16:creationId xmlns:a16="http://schemas.microsoft.com/office/drawing/2014/main" id="{B708E358-6A5A-45CC-ABEC-BCF9A67BBC9B}"/>
              </a:ext>
            </a:extLst>
          </p:cNvPr>
          <p:cNvSpPr>
            <a:spLocks noGrp="1"/>
          </p:cNvSpPr>
          <p:nvPr>
            <p:ph type="body" idx="1"/>
          </p:nvPr>
        </p:nvSpPr>
        <p:spPr/>
        <p:txBody>
          <a:bodyPr/>
          <a:lstStyle/>
          <a:p>
            <a:r>
              <a:rPr lang="en-US" dirty="0"/>
              <a:t>I would ask Buddy’s owner the following questions to help determine if the hypothesis would be supported or not</a:t>
            </a:r>
          </a:p>
          <a:p>
            <a:pPr lvl="1"/>
            <a:r>
              <a:rPr lang="en-US" i="1" dirty="0">
                <a:solidFill>
                  <a:schemeClr val="bg1">
                    <a:lumMod val="50000"/>
                  </a:schemeClr>
                </a:solidFill>
              </a:rPr>
              <a:t>List testable questions here (add slides if needed)</a:t>
            </a:r>
          </a:p>
        </p:txBody>
      </p:sp>
    </p:spTree>
    <p:extLst>
      <p:ext uri="{BB962C8B-B14F-4D97-AF65-F5344CB8AC3E}">
        <p14:creationId xmlns:p14="http://schemas.microsoft.com/office/powerpoint/2010/main" val="90828740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726</Words>
  <Application>Microsoft Office PowerPoint</Application>
  <PresentationFormat>On-screen Show (4:3)</PresentationFormat>
  <Paragraphs>57</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Science Meets Real Life</vt:lpstr>
      <vt:lpstr>The Scientific Method</vt:lpstr>
      <vt:lpstr>Evidence Collected About Buddy</vt:lpstr>
      <vt:lpstr>Testable Hypothesis</vt:lpstr>
      <vt:lpstr>Outline of Experiment </vt:lpstr>
      <vt:lpstr>Experiment Details</vt:lpstr>
      <vt:lpstr>Experiment Details</vt:lpstr>
      <vt:lpstr>Experiment Details</vt:lpstr>
      <vt:lpstr>Testable Questions For Friend</vt:lpstr>
      <vt:lpstr>Analysis of the Neighbor’s Hypothesis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Meets Real Life</dc:title>
  <dc:creator>Tonya Scalise</dc:creator>
  <cp:lastModifiedBy>anna</cp:lastModifiedBy>
  <cp:revision>22</cp:revision>
  <dcterms:modified xsi:type="dcterms:W3CDTF">2021-09-24T15:27:39Z</dcterms:modified>
</cp:coreProperties>
</file>