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gG0uwaE7+DODxDL0R45Xuc9bKY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0"/>
    <p:restoredTop sz="94715"/>
  </p:normalViewPr>
  <p:slideViewPr>
    <p:cSldViewPr snapToGrid="0">
      <p:cViewPr varScale="1">
        <p:scale>
          <a:sx n="93" d="100"/>
          <a:sy n="93" d="100"/>
        </p:scale>
        <p:origin x="22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APA in-text citations must be included per slide</a:t>
            </a:r>
            <a:endParaRPr/>
          </a:p>
        </p:txBody>
      </p:sp>
      <p:sp>
        <p:nvSpPr>
          <p:cNvPr id="93" name="Google Shape;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APA in-text citations must be included per slide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APA in-text citations must be included per slide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APA in-text citations must be included per slide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List of APA citations are required</a:t>
            </a:r>
            <a:endParaRPr/>
          </a:p>
        </p:txBody>
      </p:sp>
      <p:sp>
        <p:nvSpPr>
          <p:cNvPr id="268" name="Google Shape;26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208689" y="1101342"/>
            <a:ext cx="9774621" cy="1221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300"/>
              <a:t>Health Information Security Practice Guide</a:t>
            </a:r>
            <a:endParaRPr sz="5900"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523999" y="302960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Student Name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Assignment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Course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Vulnerability Management</a:t>
            </a:r>
            <a:endParaRPr dirty="0"/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Identify best practices for identifying potential vulnerabilities in software, systems, and networks </a:t>
            </a:r>
            <a:endParaRPr/>
          </a:p>
        </p:txBody>
      </p:sp>
      <p:grpSp>
        <p:nvGrpSpPr>
          <p:cNvPr id="97" name="Google Shape;97;p2"/>
          <p:cNvGrpSpPr/>
          <p:nvPr/>
        </p:nvGrpSpPr>
        <p:grpSpPr>
          <a:xfrm>
            <a:off x="839789" y="2507350"/>
            <a:ext cx="5157784" cy="3680037"/>
            <a:chOff x="1" y="2275"/>
            <a:chExt cx="5157784" cy="3680037"/>
          </a:xfrm>
        </p:grpSpPr>
        <p:sp>
          <p:nvSpPr>
            <p:cNvPr id="98" name="Google Shape;98;p2"/>
            <p:cNvSpPr/>
            <p:nvPr/>
          </p:nvSpPr>
          <p:spPr>
            <a:xfrm rot="5400000">
              <a:off x="-203749" y="206025"/>
              <a:ext cx="1358332" cy="950832"/>
            </a:xfrm>
            <a:prstGeom prst="chevron">
              <a:avLst>
                <a:gd name="adj" fmla="val 50000"/>
              </a:avLst>
            </a:prstGeom>
            <a:solidFill>
              <a:srgbClr val="787878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1" y="477691"/>
              <a:ext cx="950832" cy="40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lang="en-US" sz="26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2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 rot="5400000">
              <a:off x="2612851" y="-1659743"/>
              <a:ext cx="882915" cy="420695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950832" y="45376"/>
              <a:ext cx="4163854" cy="796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9800" tIns="33000" rIns="33000" bIns="33000" anchor="ctr" anchorCtr="0">
              <a:noAutofit/>
            </a:bodyPr>
            <a:lstStyle/>
            <a:p>
              <a:pPr marL="285750" marR="0" lvl="1" indent="-330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Char char="•"/>
              </a:pPr>
              <a:r>
                <a:rPr lang="en-US" sz="52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 rot="5400000">
              <a:off x="-203749" y="1366877"/>
              <a:ext cx="1358332" cy="950832"/>
            </a:xfrm>
            <a:prstGeom prst="chevron">
              <a:avLst>
                <a:gd name="adj" fmla="val 50000"/>
              </a:avLst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1" y="1638543"/>
              <a:ext cx="950832" cy="40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600"/>
              </a:pPr>
              <a:r>
                <a:rPr lang="en-US" sz="26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 rot="5400000">
              <a:off x="2612851" y="-498891"/>
              <a:ext cx="882915" cy="420695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950832" y="1206228"/>
              <a:ext cx="4163854" cy="796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9800" tIns="33000" rIns="33000" bIns="33000" anchor="ctr" anchorCtr="0">
              <a:noAutofit/>
            </a:bodyPr>
            <a:lstStyle/>
            <a:p>
              <a:pPr marL="285750" marR="0" lvl="1" indent="-330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Char char="•"/>
              </a:pPr>
              <a:r>
                <a:rPr lang="en-US" sz="52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5400000">
              <a:off x="-203749" y="2527730"/>
              <a:ext cx="1358332" cy="950832"/>
            </a:xfrm>
            <a:prstGeom prst="chevron">
              <a:avLst>
                <a:gd name="adj" fmla="val 50000"/>
              </a:avLst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1" y="2799396"/>
              <a:ext cx="950832" cy="40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600"/>
              </a:pPr>
              <a:r>
                <a:rPr lang="en-US" sz="26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6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5400000">
              <a:off x="2612851" y="661960"/>
              <a:ext cx="882915" cy="420695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950832" y="2367079"/>
              <a:ext cx="4163854" cy="796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9800" tIns="33000" rIns="33000" bIns="33000" anchor="ctr" anchorCtr="0">
              <a:noAutofit/>
            </a:bodyPr>
            <a:lstStyle/>
            <a:p>
              <a:pPr marL="285750" marR="0" lvl="1" indent="-330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200"/>
                <a:buFont typeface="Calibri"/>
                <a:buChar char="•"/>
              </a:pPr>
              <a:r>
                <a:rPr lang="en-US" sz="52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52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Identify best practices to minimize the risk of health IT exploitation by malicious actors</a:t>
            </a:r>
            <a:endParaRPr/>
          </a:p>
        </p:txBody>
      </p:sp>
      <p:grpSp>
        <p:nvGrpSpPr>
          <p:cNvPr id="111" name="Google Shape;111;p2"/>
          <p:cNvGrpSpPr/>
          <p:nvPr/>
        </p:nvGrpSpPr>
        <p:grpSpPr>
          <a:xfrm>
            <a:off x="6172200" y="2505726"/>
            <a:ext cx="5183188" cy="3683285"/>
            <a:chOff x="0" y="651"/>
            <a:chExt cx="5183188" cy="3683285"/>
          </a:xfrm>
        </p:grpSpPr>
        <p:sp>
          <p:nvSpPr>
            <p:cNvPr id="112" name="Google Shape;112;p2"/>
            <p:cNvSpPr/>
            <p:nvPr/>
          </p:nvSpPr>
          <p:spPr>
            <a:xfrm>
              <a:off x="0" y="2773584"/>
              <a:ext cx="5183188" cy="910352"/>
            </a:xfrm>
            <a:prstGeom prst="rect">
              <a:avLst/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2773584"/>
              <a:ext cx="5183188" cy="4915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700"/>
              </a:pPr>
              <a:r>
                <a:rPr lang="en-US" sz="1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0" y="3246967"/>
              <a:ext cx="2591594" cy="418762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0" y="3246967"/>
              <a:ext cx="2591594" cy="418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591594" y="3246967"/>
              <a:ext cx="2591594" cy="418762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2591594" y="3246967"/>
              <a:ext cx="2591594" cy="418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 rot="10800000">
              <a:off x="0" y="1387117"/>
              <a:ext cx="5183188" cy="1400121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1387117"/>
              <a:ext cx="5183188" cy="4914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700"/>
              </a:pPr>
              <a:r>
                <a:rPr lang="en-US" sz="1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0" y="1878560"/>
              <a:ext cx="2591594" cy="418636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0" y="1878560"/>
              <a:ext cx="2591594" cy="418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2591594" y="1878560"/>
              <a:ext cx="2591594" cy="418636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2591594" y="1878560"/>
              <a:ext cx="2591594" cy="418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10800000">
              <a:off x="0" y="651"/>
              <a:ext cx="5183188" cy="1400121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0" y="651"/>
              <a:ext cx="5183188" cy="4914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900" tIns="120900" rIns="120900" bIns="1209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700"/>
              </a:pPr>
              <a:r>
                <a:rPr lang="en-US" sz="1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0" y="492094"/>
              <a:ext cx="2591594" cy="418636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0" y="492094"/>
              <a:ext cx="2591594" cy="418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591594" y="492094"/>
              <a:ext cx="2591594" cy="418636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2591594" y="492094"/>
              <a:ext cx="2591594" cy="418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800" tIns="31750" rIns="177800" bIns="3175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4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Compliance with Regulations and Standards</a:t>
            </a:r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Identify best practices for </a:t>
            </a:r>
            <a:r>
              <a:rPr lang="en-US" sz="2000" i="0" u="none" strike="noStrike"/>
              <a:t>adhering to industry-specific health IT regulations and standards</a:t>
            </a:r>
            <a:endParaRPr sz="2000"/>
          </a:p>
        </p:txBody>
      </p:sp>
      <p:grpSp>
        <p:nvGrpSpPr>
          <p:cNvPr id="137" name="Google Shape;137;p3"/>
          <p:cNvGrpSpPr/>
          <p:nvPr/>
        </p:nvGrpSpPr>
        <p:grpSpPr>
          <a:xfrm>
            <a:off x="839788" y="2520818"/>
            <a:ext cx="5157787" cy="3653101"/>
            <a:chOff x="0" y="15743"/>
            <a:chExt cx="5157787" cy="3653101"/>
          </a:xfrm>
        </p:grpSpPr>
        <p:sp>
          <p:nvSpPr>
            <p:cNvPr id="138" name="Google Shape;138;p3"/>
            <p:cNvSpPr/>
            <p:nvPr/>
          </p:nvSpPr>
          <p:spPr>
            <a:xfrm>
              <a:off x="0" y="310943"/>
              <a:ext cx="5157787" cy="8505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0" y="310943"/>
              <a:ext cx="5157787" cy="8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300" tIns="416550" rIns="400300" bIns="142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57889" y="15743"/>
              <a:ext cx="3610450" cy="590399"/>
            </a:xfrm>
            <a:prstGeom prst="roundRect">
              <a:avLst>
                <a:gd name="adj" fmla="val 16667"/>
              </a:avLst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286710" y="44564"/>
              <a:ext cx="3552808" cy="5327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6450" tIns="0" rIns="136450" bIns="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000"/>
              </a:pPr>
              <a:r>
                <a:rPr lang="en-US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0" y="1564644"/>
              <a:ext cx="5157787" cy="8505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0" y="1564644"/>
              <a:ext cx="5157787" cy="8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300" tIns="416550" rIns="400300" bIns="142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257889" y="1269443"/>
              <a:ext cx="3610450" cy="590399"/>
            </a:xfrm>
            <a:prstGeom prst="roundRect">
              <a:avLst>
                <a:gd name="adj" fmla="val 1666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286710" y="1298264"/>
              <a:ext cx="3552808" cy="5327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6450" tIns="0" rIns="136450" bIns="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000"/>
              </a:pPr>
              <a:r>
                <a:rPr lang="en-US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0" y="2818344"/>
              <a:ext cx="5157787" cy="8505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7" name="Google Shape;147;p3"/>
            <p:cNvSpPr txBox="1"/>
            <p:nvPr/>
          </p:nvSpPr>
          <p:spPr>
            <a:xfrm>
              <a:off x="0" y="2818344"/>
              <a:ext cx="5157787" cy="85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300" tIns="416550" rIns="400300" bIns="142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Char char="•"/>
              </a:pPr>
              <a:r>
                <a:rPr lang="en-US" sz="2000" b="0" i="0" u="none" strike="noStrike" cap="none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257889" y="2523144"/>
              <a:ext cx="3610450" cy="590399"/>
            </a:xfrm>
            <a:prstGeom prst="roundRect">
              <a:avLst>
                <a:gd name="adj" fmla="val 1666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49" name="Google Shape;149;p3"/>
            <p:cNvSpPr txBox="1"/>
            <p:nvPr/>
          </p:nvSpPr>
          <p:spPr>
            <a:xfrm>
              <a:off x="286710" y="2551965"/>
              <a:ext cx="3552808" cy="5327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6450" tIns="0" rIns="136450" bIns="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000"/>
              </a:pPr>
              <a:r>
                <a:rPr lang="en-US" sz="20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Identify best practices for implementing controls, conducting audits, and documentation</a:t>
            </a:r>
            <a:endParaRPr/>
          </a:p>
        </p:txBody>
      </p:sp>
      <p:grpSp>
        <p:nvGrpSpPr>
          <p:cNvPr id="151" name="Google Shape;151;p3"/>
          <p:cNvGrpSpPr/>
          <p:nvPr/>
        </p:nvGrpSpPr>
        <p:grpSpPr>
          <a:xfrm>
            <a:off x="6173819" y="3416638"/>
            <a:ext cx="5179948" cy="1861460"/>
            <a:chOff x="1619" y="911563"/>
            <a:chExt cx="5179948" cy="1861460"/>
          </a:xfrm>
        </p:grpSpPr>
        <p:sp>
          <p:nvSpPr>
            <p:cNvPr id="152" name="Google Shape;152;p3"/>
            <p:cNvSpPr/>
            <p:nvPr/>
          </p:nvSpPr>
          <p:spPr>
            <a:xfrm>
              <a:off x="1619" y="911563"/>
              <a:ext cx="1579252" cy="631701"/>
            </a:xfrm>
            <a:prstGeom prst="rect">
              <a:avLst/>
            </a:prstGeom>
            <a:solidFill>
              <a:srgbClr val="787878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1619" y="911563"/>
              <a:ext cx="1579252" cy="631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619" y="1543264"/>
              <a:ext cx="1579252" cy="1229759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1619" y="1543264"/>
              <a:ext cx="1579252" cy="122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1079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endParaRPr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1" indent="-107950">
                <a:lnSpc>
                  <a:spcPct val="90000"/>
                </a:lnSpc>
                <a:spcBef>
                  <a:spcPts val="420"/>
                </a:spcBef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1801967" y="911563"/>
              <a:ext cx="1579252" cy="631701"/>
            </a:xfrm>
            <a:prstGeom prst="rect">
              <a:avLst/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1801967" y="911563"/>
              <a:ext cx="1579252" cy="631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1801967" y="1543264"/>
              <a:ext cx="1579252" cy="1229759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1801967" y="1543264"/>
              <a:ext cx="1579252" cy="122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1079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endParaRPr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1" indent="-107950">
                <a:lnSpc>
                  <a:spcPct val="90000"/>
                </a:lnSpc>
                <a:spcBef>
                  <a:spcPts val="420"/>
                </a:spcBef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602315" y="911563"/>
              <a:ext cx="1579252" cy="631701"/>
            </a:xfrm>
            <a:prstGeom prst="rect">
              <a:avLst/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3602315" y="911563"/>
              <a:ext cx="1579252" cy="631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9125" tIns="113775" rIns="199125" bIns="1137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3602315" y="1543264"/>
              <a:ext cx="1579252" cy="1229759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3602315" y="1543264"/>
              <a:ext cx="1579252" cy="122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9350" tIns="149350" rIns="199125" bIns="224025" anchor="t" anchorCtr="0">
              <a:noAutofit/>
            </a:bodyPr>
            <a:lstStyle/>
            <a:p>
              <a:pPr marL="285750" marR="0" lvl="1" indent="-1079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endParaRPr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1" indent="-107950">
                <a:lnSpc>
                  <a:spcPct val="90000"/>
                </a:lnSpc>
                <a:spcBef>
                  <a:spcPts val="420"/>
                </a:spcBef>
                <a:buClr>
                  <a:schemeClr val="dk1"/>
                </a:buClr>
                <a:buSzPts val="2800"/>
              </a:pPr>
              <a:r>
                <a:rPr lang="en-US" sz="28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Third-Party Risk Management</a:t>
            </a:r>
            <a:endParaRPr/>
          </a:p>
        </p:txBody>
      </p:sp>
      <p:sp>
        <p:nvSpPr>
          <p:cNvPr id="170" name="Google Shape;170;p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Identify best practices for </a:t>
            </a:r>
            <a:r>
              <a:rPr lang="en-US" sz="2000" i="0" u="none" strike="noStrike"/>
              <a:t>managing security risks associated with third-party vendors and partners</a:t>
            </a:r>
            <a:endParaRPr sz="2000"/>
          </a:p>
        </p:txBody>
      </p:sp>
      <p:grpSp>
        <p:nvGrpSpPr>
          <p:cNvPr id="171" name="Google Shape;171;p4"/>
          <p:cNvGrpSpPr/>
          <p:nvPr/>
        </p:nvGrpSpPr>
        <p:grpSpPr>
          <a:xfrm>
            <a:off x="840228" y="3499305"/>
            <a:ext cx="5156906" cy="1696127"/>
            <a:chOff x="440" y="994230"/>
            <a:chExt cx="5156906" cy="1696127"/>
          </a:xfrm>
        </p:grpSpPr>
        <p:sp>
          <p:nvSpPr>
            <p:cNvPr id="172" name="Google Shape;172;p4"/>
            <p:cNvSpPr/>
            <p:nvPr/>
          </p:nvSpPr>
          <p:spPr>
            <a:xfrm>
              <a:off x="565581" y="1276800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735123" y="1276800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400"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565581" y="1983579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75" name="Google Shape;175;p4"/>
            <p:cNvSpPr txBox="1"/>
            <p:nvPr/>
          </p:nvSpPr>
          <p:spPr>
            <a:xfrm>
              <a:off x="735123" y="1983579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400"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440" y="994230"/>
              <a:ext cx="706425" cy="706425"/>
            </a:xfrm>
            <a:prstGeom prst="ellipse">
              <a:avLst/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77" name="Google Shape;177;p4"/>
            <p:cNvSpPr txBox="1"/>
            <p:nvPr/>
          </p:nvSpPr>
          <p:spPr>
            <a:xfrm>
              <a:off x="103894" y="1097684"/>
              <a:ext cx="499517" cy="499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700"/>
              </a:pPr>
              <a:r>
                <a:rPr lang="en-US" sz="1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2331644" y="1276800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2501186" y="1276800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400"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2331644" y="1983579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1" name="Google Shape;181;p4"/>
            <p:cNvSpPr txBox="1"/>
            <p:nvPr/>
          </p:nvSpPr>
          <p:spPr>
            <a:xfrm>
              <a:off x="2501186" y="1983579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2400"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1766504" y="994230"/>
              <a:ext cx="706425" cy="706425"/>
            </a:xfrm>
            <a:prstGeom prst="ellipse">
              <a:avLst/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1869958" y="1097684"/>
              <a:ext cx="499517" cy="499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1700"/>
              </a:pPr>
              <a:r>
                <a:rPr lang="en-US" sz="1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4097708" y="1276800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5" name="Google Shape;185;p4"/>
            <p:cNvSpPr txBox="1"/>
            <p:nvPr/>
          </p:nvSpPr>
          <p:spPr>
            <a:xfrm>
              <a:off x="4267250" y="1276800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4097708" y="1983579"/>
              <a:ext cx="1059638" cy="706778"/>
            </a:xfrm>
            <a:prstGeom prst="rect">
              <a:avLst/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7" name="Google Shape;187;p4"/>
            <p:cNvSpPr txBox="1"/>
            <p:nvPr/>
          </p:nvSpPr>
          <p:spPr>
            <a:xfrm>
              <a:off x="4267250" y="1983579"/>
              <a:ext cx="890096" cy="706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532567" y="994230"/>
              <a:ext cx="706425" cy="706425"/>
            </a:xfrm>
            <a:prstGeom prst="ellipse">
              <a:avLst/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9" name="Google Shape;189;p4"/>
            <p:cNvSpPr txBox="1"/>
            <p:nvPr/>
          </p:nvSpPr>
          <p:spPr>
            <a:xfrm>
              <a:off x="3636021" y="1097684"/>
              <a:ext cx="499517" cy="499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n-US" sz="1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0" name="Google Shape;190;p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/>
              <a:t>Identify best practices for defining health IT security requirements and monitoring compliance</a:t>
            </a:r>
            <a:endParaRPr/>
          </a:p>
        </p:txBody>
      </p:sp>
      <p:grpSp>
        <p:nvGrpSpPr>
          <p:cNvPr id="191" name="Google Shape;191;p4"/>
          <p:cNvGrpSpPr/>
          <p:nvPr/>
        </p:nvGrpSpPr>
        <p:grpSpPr>
          <a:xfrm>
            <a:off x="6172200" y="2506874"/>
            <a:ext cx="5183187" cy="3680989"/>
            <a:chOff x="0" y="1799"/>
            <a:chExt cx="5183187" cy="3680989"/>
          </a:xfrm>
        </p:grpSpPr>
        <p:sp>
          <p:nvSpPr>
            <p:cNvPr id="192" name="Google Shape;192;p4"/>
            <p:cNvSpPr/>
            <p:nvPr/>
          </p:nvSpPr>
          <p:spPr>
            <a:xfrm rot="5400000">
              <a:off x="3049601" y="-1063113"/>
              <a:ext cx="949932" cy="33172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1865947" y="166913"/>
              <a:ext cx="3270868" cy="8571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47625" rIns="95250" bIns="47625" anchor="ctr" anchorCtr="0">
              <a:noAutofit/>
            </a:bodyPr>
            <a:lstStyle/>
            <a:p>
              <a:pPr marL="228600" lvl="1" indent="-69850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25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lvl="1" indent="-69850">
                <a:lnSpc>
                  <a:spcPct val="90000"/>
                </a:lnSpc>
                <a:spcBef>
                  <a:spcPts val="375"/>
                </a:spcBef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0" y="1799"/>
              <a:ext cx="1865947" cy="1187416"/>
            </a:xfrm>
            <a:prstGeom prst="roundRect">
              <a:avLst>
                <a:gd name="adj" fmla="val 16667"/>
              </a:avLst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95" name="Google Shape;195;p4"/>
            <p:cNvSpPr txBox="1"/>
            <p:nvPr/>
          </p:nvSpPr>
          <p:spPr>
            <a:xfrm>
              <a:off x="57965" y="59764"/>
              <a:ext cx="1750017" cy="1071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5250" tIns="87625" rIns="175250" bIns="8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600"/>
              </a:pPr>
              <a:r>
                <a:rPr lang="en-US" sz="44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 rot="5400000">
              <a:off x="3049601" y="183673"/>
              <a:ext cx="949932" cy="33172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97" name="Google Shape;197;p4"/>
            <p:cNvSpPr txBox="1"/>
            <p:nvPr/>
          </p:nvSpPr>
          <p:spPr>
            <a:xfrm>
              <a:off x="1865947" y="1413699"/>
              <a:ext cx="3270868" cy="8571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47625" rIns="95250" bIns="47625" anchor="ctr" anchorCtr="0">
              <a:noAutofit/>
            </a:bodyPr>
            <a:lstStyle/>
            <a:p>
              <a:pPr marL="228600" lvl="1" indent="-69850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25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lvl="1" indent="-69850">
                <a:lnSpc>
                  <a:spcPct val="90000"/>
                </a:lnSpc>
                <a:spcBef>
                  <a:spcPts val="375"/>
                </a:spcBef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0" y="1248585"/>
              <a:ext cx="1865947" cy="1187416"/>
            </a:xfrm>
            <a:prstGeom prst="roundRect">
              <a:avLst>
                <a:gd name="adj" fmla="val 1666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57965" y="1306550"/>
              <a:ext cx="1750017" cy="1071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5250" tIns="87625" rIns="175250" bIns="8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600"/>
              </a:pPr>
              <a:r>
                <a:rPr lang="en-US" sz="44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5400000">
              <a:off x="3049601" y="1430460"/>
              <a:ext cx="949932" cy="33172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3D3D3">
                <a:alpha val="89803"/>
              </a:srgbClr>
            </a:solidFill>
            <a:ln w="12700" cap="flat" cmpd="sng">
              <a:solidFill>
                <a:srgbClr val="D3D3D3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1865947" y="2660486"/>
              <a:ext cx="3270868" cy="8571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47625" rIns="95250" bIns="47625" anchor="ctr" anchorCtr="0">
              <a:noAutofit/>
            </a:bodyPr>
            <a:lstStyle/>
            <a:p>
              <a:pPr marL="228600" lvl="1" indent="-69850">
                <a:lnSpc>
                  <a:spcPct val="90000"/>
                </a:lnSpc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25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lvl="1" indent="-69850">
                <a:lnSpc>
                  <a:spcPct val="90000"/>
                </a:lnSpc>
                <a:spcBef>
                  <a:spcPts val="375"/>
                </a:spcBef>
                <a:buClr>
                  <a:schemeClr val="dk1"/>
                </a:buClr>
                <a:buSzPts val="2500"/>
              </a:pPr>
              <a:r>
                <a:rPr lang="en-US" sz="28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0" y="2495372"/>
              <a:ext cx="1865947" cy="1187416"/>
            </a:xfrm>
            <a:prstGeom prst="roundRect">
              <a:avLst>
                <a:gd name="adj" fmla="val 16667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57965" y="2553337"/>
              <a:ext cx="1750017" cy="1071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5250" tIns="87625" rIns="175250" bIns="8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600"/>
              </a:pPr>
              <a:r>
                <a:rPr lang="en-US" sz="44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6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 txBox="1"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Continuous Monitoring and Improvement</a:t>
            </a:r>
            <a:endParaRPr/>
          </a:p>
        </p:txBody>
      </p:sp>
      <p:sp>
        <p:nvSpPr>
          <p:cNvPr id="210" name="Google Shape;210;p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Identify best practices for ongoing monitoring of health IT systems and networks</a:t>
            </a:r>
            <a:endParaRPr/>
          </a:p>
        </p:txBody>
      </p:sp>
      <p:grpSp>
        <p:nvGrpSpPr>
          <p:cNvPr id="211" name="Google Shape;211;p5"/>
          <p:cNvGrpSpPr/>
          <p:nvPr/>
        </p:nvGrpSpPr>
        <p:grpSpPr>
          <a:xfrm>
            <a:off x="840417" y="2505075"/>
            <a:ext cx="5156527" cy="3684588"/>
            <a:chOff x="629" y="0"/>
            <a:chExt cx="5156527" cy="3684588"/>
          </a:xfrm>
        </p:grpSpPr>
        <p:sp>
          <p:nvSpPr>
            <p:cNvPr id="212" name="Google Shape;212;p5"/>
            <p:cNvSpPr/>
            <p:nvPr/>
          </p:nvSpPr>
          <p:spPr>
            <a:xfrm>
              <a:off x="629" y="0"/>
              <a:ext cx="1636992" cy="3684588"/>
            </a:xfrm>
            <a:prstGeom prst="roundRect">
              <a:avLst>
                <a:gd name="adj" fmla="val 10000"/>
              </a:avLst>
            </a:pr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13" name="Google Shape;213;p5"/>
            <p:cNvSpPr txBox="1"/>
            <p:nvPr/>
          </p:nvSpPr>
          <p:spPr>
            <a:xfrm>
              <a:off x="629" y="0"/>
              <a:ext cx="1636992" cy="11053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400"/>
              </a:pPr>
              <a:r>
                <a:rPr lang="en-US" sz="4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164328" y="110645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78787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196867" y="113899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164328" y="238832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96969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96867" y="242086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1760397" y="0"/>
              <a:ext cx="1636992" cy="3684588"/>
            </a:xfrm>
            <a:prstGeom prst="roundRect">
              <a:avLst>
                <a:gd name="adj" fmla="val 10000"/>
              </a:avLst>
            </a:pr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19" name="Google Shape;219;p5"/>
            <p:cNvSpPr txBox="1"/>
            <p:nvPr/>
          </p:nvSpPr>
          <p:spPr>
            <a:xfrm>
              <a:off x="1760397" y="0"/>
              <a:ext cx="1636992" cy="11053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400"/>
              </a:pPr>
              <a:r>
                <a:rPr lang="en-US" sz="4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1924096" y="110645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1956635" y="113899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sz="32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924096" y="238832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D3D3D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3" name="Google Shape;223;p5"/>
            <p:cNvSpPr txBox="1"/>
            <p:nvPr/>
          </p:nvSpPr>
          <p:spPr>
            <a:xfrm>
              <a:off x="1956635" y="242086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3520164" y="0"/>
              <a:ext cx="1636992" cy="3684588"/>
            </a:xfrm>
            <a:prstGeom prst="roundRect">
              <a:avLst>
                <a:gd name="adj" fmla="val 10000"/>
              </a:avLst>
            </a:prstGeom>
            <a:solidFill>
              <a:srgbClr val="D3D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5" name="Google Shape;225;p5"/>
            <p:cNvSpPr txBox="1"/>
            <p:nvPr/>
          </p:nvSpPr>
          <p:spPr>
            <a:xfrm>
              <a:off x="3520164" y="0"/>
              <a:ext cx="1636992" cy="11053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4400"/>
              </a:pPr>
              <a:r>
                <a:rPr lang="en-US" sz="40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3683863" y="110645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B5B5B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7" name="Google Shape;227;p5"/>
            <p:cNvSpPr txBox="1"/>
            <p:nvPr/>
          </p:nvSpPr>
          <p:spPr>
            <a:xfrm>
              <a:off x="3716402" y="113899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3683863" y="2388325"/>
              <a:ext cx="1309594" cy="1110953"/>
            </a:xfrm>
            <a:prstGeom prst="roundRect">
              <a:avLst>
                <a:gd name="adj" fmla="val 10000"/>
              </a:avLst>
            </a:prstGeom>
            <a:solidFill>
              <a:srgbClr val="96969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29" name="Google Shape;229;p5"/>
            <p:cNvSpPr txBox="1"/>
            <p:nvPr/>
          </p:nvSpPr>
          <p:spPr>
            <a:xfrm>
              <a:off x="3716402" y="2420864"/>
              <a:ext cx="1244516" cy="104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dk1"/>
                </a:buClr>
                <a:buSzPts val="3600"/>
              </a:pPr>
              <a:r>
                <a:rPr lang="en-US" sz="32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0" name="Google Shape;230;p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Identify best practices for regular audits and assessments are conducted </a:t>
            </a:r>
            <a:endParaRPr/>
          </a:p>
        </p:txBody>
      </p:sp>
      <p:grpSp>
        <p:nvGrpSpPr>
          <p:cNvPr id="231" name="Google Shape;231;p5"/>
          <p:cNvGrpSpPr/>
          <p:nvPr/>
        </p:nvGrpSpPr>
        <p:grpSpPr>
          <a:xfrm>
            <a:off x="6456399" y="2506284"/>
            <a:ext cx="4614788" cy="3682169"/>
            <a:chOff x="284199" y="1209"/>
            <a:chExt cx="4614788" cy="3682169"/>
          </a:xfrm>
        </p:grpSpPr>
        <p:sp>
          <p:nvSpPr>
            <p:cNvPr id="232" name="Google Shape;232;p5"/>
            <p:cNvSpPr/>
            <p:nvPr/>
          </p:nvSpPr>
          <p:spPr>
            <a:xfrm>
              <a:off x="284199" y="1209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3" name="Google Shape;233;p5"/>
            <p:cNvSpPr txBox="1"/>
            <p:nvPr/>
          </p:nvSpPr>
          <p:spPr>
            <a:xfrm>
              <a:off x="284199" y="1209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284199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787878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886087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808080"/>
            </a:solidFill>
            <a:ln w="12700" cap="flat" cmpd="sng">
              <a:solidFill>
                <a:srgbClr val="808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1488450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898989"/>
            </a:solidFill>
            <a:ln w="12700" cap="flat" cmpd="sng">
              <a:solidFill>
                <a:srgbClr val="89898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090338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929292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2692701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9A9A9A"/>
            </a:solidFill>
            <a:ln w="12700" cap="flat" cmpd="sng">
              <a:solidFill>
                <a:srgbClr val="9A9A9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294589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A3A3A3"/>
            </a:solidFill>
            <a:ln w="12700" cap="flat" cmpd="sng">
              <a:solidFill>
                <a:srgbClr val="A3A3A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896952" y="390500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ACACAC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84199" y="469800"/>
              <a:ext cx="4337872" cy="6344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2" name="Google Shape;242;p5"/>
            <p:cNvSpPr txBox="1"/>
            <p:nvPr/>
          </p:nvSpPr>
          <p:spPr>
            <a:xfrm>
              <a:off x="284199" y="469800"/>
              <a:ext cx="4337872" cy="63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3300"/>
              </a:pPr>
              <a:r>
                <a:rPr lang="en-US" sz="3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284199" y="1251147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284199" y="1251147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284199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886087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BDBDBD"/>
            </a:solidFill>
            <a:ln w="12700" cap="flat" cmpd="sng">
              <a:solidFill>
                <a:srgbClr val="BDBDB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1488450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C6C6C6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2090338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CFCFCF"/>
            </a:solidFill>
            <a:ln w="12700" cap="flat" cmpd="sng">
              <a:solidFill>
                <a:srgbClr val="CFCF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2692701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CFCFCF"/>
            </a:solidFill>
            <a:ln w="12700" cap="flat" cmpd="sng">
              <a:solidFill>
                <a:srgbClr val="CFCFC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3294589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C6C6C6"/>
            </a:solidFill>
            <a:ln w="12700" cap="flat" cmpd="sng">
              <a:solidFill>
                <a:srgbClr val="C6C6C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3896952" y="1640439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BDBDBD"/>
            </a:solidFill>
            <a:ln w="12700" cap="flat" cmpd="sng">
              <a:solidFill>
                <a:srgbClr val="BDBDB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284199" y="1719739"/>
              <a:ext cx="4337872" cy="6344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284199" y="1719739"/>
              <a:ext cx="4337872" cy="63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3300"/>
              </a:pPr>
              <a:r>
                <a:rPr lang="en-US" sz="3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284199" y="2501086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5" name="Google Shape;255;p5"/>
            <p:cNvSpPr txBox="1"/>
            <p:nvPr/>
          </p:nvSpPr>
          <p:spPr>
            <a:xfrm>
              <a:off x="284199" y="2501086"/>
              <a:ext cx="4282204" cy="38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284199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B5B5B5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886087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ACACAC"/>
            </a:solidFill>
            <a:ln w="12700" cap="flat" cmpd="sng">
              <a:solidFill>
                <a:srgbClr val="ACAC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488450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A3A3A3"/>
            </a:solidFill>
            <a:ln w="12700" cap="flat" cmpd="sng">
              <a:solidFill>
                <a:srgbClr val="A3A3A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2090338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9A9A9A"/>
            </a:solidFill>
            <a:ln w="12700" cap="flat" cmpd="sng">
              <a:solidFill>
                <a:srgbClr val="9A9A9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2692701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929292"/>
            </a:solidFill>
            <a:ln w="12700" cap="flat" cmpd="sng">
              <a:solidFill>
                <a:srgbClr val="92929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3294589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898989"/>
            </a:solidFill>
            <a:ln w="12700" cap="flat" cmpd="sng">
              <a:solidFill>
                <a:srgbClr val="89898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896952" y="2890378"/>
              <a:ext cx="1002035" cy="793000"/>
            </a:xfrm>
            <a:prstGeom prst="chevron">
              <a:avLst>
                <a:gd name="adj" fmla="val 70610"/>
              </a:avLst>
            </a:prstGeom>
            <a:solidFill>
              <a:srgbClr val="808080"/>
            </a:solidFill>
            <a:ln w="12700" cap="flat" cmpd="sng">
              <a:solidFill>
                <a:srgbClr val="808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284199" y="2969678"/>
              <a:ext cx="4337872" cy="6344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B5B5B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64" name="Google Shape;264;p5"/>
            <p:cNvSpPr txBox="1"/>
            <p:nvPr/>
          </p:nvSpPr>
          <p:spPr>
            <a:xfrm>
              <a:off x="284199" y="2969678"/>
              <a:ext cx="4337872" cy="63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dk1"/>
                </a:buClr>
                <a:buSzPts val="3300"/>
              </a:pPr>
              <a:r>
                <a:rPr lang="en-US" sz="3600" b="0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[Text]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"/>
          <p:cNvSpPr txBox="1">
            <a:spLocks noGrp="1"/>
          </p:cNvSpPr>
          <p:nvPr>
            <p:ph type="ctrTitle"/>
          </p:nvPr>
        </p:nvSpPr>
        <p:spPr>
          <a:xfrm>
            <a:off x="1524000" y="659907"/>
            <a:ext cx="9144000" cy="89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71" name="Google Shape;271;p6"/>
          <p:cNvSpPr txBox="1"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Macintosh PowerPoint</Application>
  <PresentationFormat>Widescreen</PresentationFormat>
  <Paragraphs>88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Health Information Security Practice Guide</vt:lpstr>
      <vt:lpstr>Vulnerability Management</vt:lpstr>
      <vt:lpstr>Compliance with Regulations and Standards</vt:lpstr>
      <vt:lpstr>Third-Party Risk Management</vt:lpstr>
      <vt:lpstr>Continuous Monitoring and Improvement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Information Security Practice Guide</dc:title>
  <dc:creator>Christopher Gransberry</dc:creator>
  <cp:lastModifiedBy>Christopher Gransberry</cp:lastModifiedBy>
  <cp:revision>1</cp:revision>
  <dcterms:created xsi:type="dcterms:W3CDTF">2023-06-10T19:57:20Z</dcterms:created>
  <dcterms:modified xsi:type="dcterms:W3CDTF">2023-08-05T20:09:51Z</dcterms:modified>
</cp:coreProperties>
</file>