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256" r:id="rId2"/>
    <p:sldId id="257" r:id="rId3"/>
    <p:sldId id="258" r:id="rId4"/>
    <p:sldId id="259" r:id="rId5"/>
    <p:sldId id="260" r:id="rId6"/>
    <p:sldId id="262" r:id="rId7"/>
    <p:sldId id="263" r:id="rId8"/>
    <p:sldId id="264" r:id="rId9"/>
    <p:sldId id="265" r:id="rId10"/>
    <p:sldId id="266" r:id="rId11"/>
    <p:sldId id="261" r:id="rId12"/>
  </p:sldIdLst>
  <p:sldSz cx="9144000" cy="6858000" type="screen4x3"/>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76" autoAdjust="0"/>
    <p:restoredTop sz="94605" autoAdjust="0"/>
  </p:normalViewPr>
  <p:slideViewPr>
    <p:cSldViewPr showGuides="1">
      <p:cViewPr varScale="1">
        <p:scale>
          <a:sx n="54" d="100"/>
          <a:sy n="54" d="100"/>
        </p:scale>
        <p:origin x="176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47" d="100"/>
          <a:sy n="47" d="100"/>
        </p:scale>
        <p:origin x="-2630"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9959C0D-5D63-46E3-BB99-F68269C489B3}" type="datetimeFigureOut">
              <a:rPr lang="en-US" smtClean="0"/>
              <a:t>11/30/2017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28B8AE2-16D6-4616-94CD-DDBDED7A2ACB}" type="slidenum">
              <a:rPr lang="en-US" smtClean="0"/>
              <a:t>‹#›</a:t>
            </a:fld>
            <a:endParaRPr lang="en-US"/>
          </a:p>
        </p:txBody>
      </p:sp>
    </p:spTree>
    <p:extLst>
      <p:ext uri="{BB962C8B-B14F-4D97-AF65-F5344CB8AC3E}">
        <p14:creationId xmlns:p14="http://schemas.microsoft.com/office/powerpoint/2010/main" val="108309992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11.xml"/><Relationship Id="rId3" Type="http://schemas.openxmlformats.org/officeDocument/2006/relationships/slide" Target="../slides/slide2.xml"/><Relationship Id="rId7" Type="http://schemas.openxmlformats.org/officeDocument/2006/relationships/slide" Target="../slides/slide10.xml"/><Relationship Id="rId12" Type="http://schemas.openxmlformats.org/officeDocument/2006/relationships/slide" Target="../slides/slide9.xml"/><Relationship Id="rId2" Type="http://schemas.openxmlformats.org/officeDocument/2006/relationships/slideMaster" Target="../slideMasters/slideMaster1.xml"/><Relationship Id="rId1" Type="http://schemas.openxmlformats.org/officeDocument/2006/relationships/tags" Target="../tags/tag3.xml"/><Relationship Id="rId6" Type="http://schemas.openxmlformats.org/officeDocument/2006/relationships/slide" Target="../slides/slide5.xml"/><Relationship Id="rId11" Type="http://schemas.openxmlformats.org/officeDocument/2006/relationships/slide" Target="../slides/slide8.xml"/><Relationship Id="rId5" Type="http://schemas.openxmlformats.org/officeDocument/2006/relationships/slide" Target="../slides/slide4.xml"/><Relationship Id="rId10" Type="http://schemas.openxmlformats.org/officeDocument/2006/relationships/slide" Target="../slides/slide7.xml"/><Relationship Id="rId4" Type="http://schemas.openxmlformats.org/officeDocument/2006/relationships/slide" Target="../slides/slide3.xml"/><Relationship Id="rId9" Type="http://schemas.openxmlformats.org/officeDocument/2006/relationships/slide" Target="../slides/slide6.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24064" y="0"/>
            <a:ext cx="1752600" cy="68753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noFill/>
              </a:ln>
            </a:endParaRPr>
          </a:p>
        </p:txBody>
      </p:sp>
      <p:sp>
        <p:nvSpPr>
          <p:cNvPr id="4" name="Date Placeholder 3"/>
          <p:cNvSpPr>
            <a:spLocks noGrp="1"/>
          </p:cNvSpPr>
          <p:nvPr>
            <p:ph type="dt" sz="half" idx="10"/>
          </p:nvPr>
        </p:nvSpPr>
        <p:spPr/>
        <p:txBody>
          <a:bodyPr/>
          <a:lstStyle/>
          <a:p>
            <a:fld id="{5133B3DA-D9B0-471E-80EF-F048B0143B79}"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B7BC49-2E09-4EEE-8C47-9008DB8DDF48}" type="slidenum">
              <a:rPr lang="en-US" smtClean="0"/>
              <a:t>‹#›</a:t>
            </a:fld>
            <a:endParaRPr lang="en-US"/>
          </a:p>
        </p:txBody>
      </p:sp>
      <p:sp>
        <p:nvSpPr>
          <p:cNvPr id="8" name="Rectangle 7"/>
          <p:cNvSpPr/>
          <p:nvPr userDrawn="1"/>
        </p:nvSpPr>
        <p:spPr>
          <a:xfrm>
            <a:off x="0" y="0"/>
            <a:ext cx="9144000" cy="6858000"/>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hlinkClick r:id="rId3" action="ppaction://hlinksldjump"/>
          </p:cNvPr>
          <p:cNvSpPr txBox="1"/>
          <p:nvPr userDrawn="1"/>
        </p:nvSpPr>
        <p:spPr>
          <a:xfrm>
            <a:off x="76200" y="1720929"/>
            <a:ext cx="1600200" cy="307777"/>
          </a:xfrm>
          <a:prstGeom prst="rect">
            <a:avLst/>
          </a:prstGeom>
          <a:solidFill>
            <a:schemeClr val="accent1">
              <a:lumMod val="20000"/>
              <a:lumOff val="80000"/>
            </a:schemeClr>
          </a:solidFill>
        </p:spPr>
        <p:txBody>
          <a:bodyPr wrap="square" rtlCol="0">
            <a:spAutoFit/>
          </a:bodyPr>
          <a:lstStyle/>
          <a:p>
            <a:r>
              <a:rPr lang="en-US" sz="1400" b="1" dirty="0">
                <a:solidFill>
                  <a:schemeClr val="tx2"/>
                </a:solidFill>
              </a:rPr>
              <a:t>Policy Issue</a:t>
            </a:r>
          </a:p>
        </p:txBody>
      </p:sp>
      <p:sp>
        <p:nvSpPr>
          <p:cNvPr id="11" name="TextBox 10">
            <a:hlinkClick r:id="rId4" action="ppaction://hlinksldjump"/>
          </p:cNvPr>
          <p:cNvSpPr txBox="1"/>
          <p:nvPr userDrawn="1"/>
        </p:nvSpPr>
        <p:spPr>
          <a:xfrm>
            <a:off x="76200" y="2147947"/>
            <a:ext cx="1600200" cy="307777"/>
          </a:xfrm>
          <a:prstGeom prst="rect">
            <a:avLst/>
          </a:prstGeom>
          <a:solidFill>
            <a:schemeClr val="accent1">
              <a:lumMod val="20000"/>
              <a:lumOff val="80000"/>
            </a:schemeClr>
          </a:solidFill>
        </p:spPr>
        <p:txBody>
          <a:bodyPr wrap="square" rtlCol="0">
            <a:spAutoFit/>
          </a:bodyPr>
          <a:lstStyle/>
          <a:p>
            <a:r>
              <a:rPr lang="en-US" sz="1400" b="1" dirty="0" smtClean="0">
                <a:solidFill>
                  <a:schemeClr val="tx2"/>
                </a:solidFill>
              </a:rPr>
              <a:t>Voice-over</a:t>
            </a:r>
            <a:endParaRPr lang="en-US" sz="1400" b="1" dirty="0">
              <a:solidFill>
                <a:schemeClr val="tx2"/>
              </a:solidFill>
            </a:endParaRPr>
          </a:p>
        </p:txBody>
      </p:sp>
      <p:sp>
        <p:nvSpPr>
          <p:cNvPr id="12" name="TextBox 11">
            <a:hlinkClick r:id="rId5" action="ppaction://hlinksldjump"/>
          </p:cNvPr>
          <p:cNvSpPr txBox="1"/>
          <p:nvPr userDrawn="1"/>
        </p:nvSpPr>
        <p:spPr>
          <a:xfrm>
            <a:off x="76200" y="2574965"/>
            <a:ext cx="1600200" cy="523220"/>
          </a:xfrm>
          <a:prstGeom prst="rect">
            <a:avLst/>
          </a:prstGeom>
          <a:solidFill>
            <a:schemeClr val="accent1">
              <a:lumMod val="20000"/>
              <a:lumOff val="80000"/>
            </a:schemeClr>
          </a:solidFill>
        </p:spPr>
        <p:txBody>
          <a:bodyPr wrap="square" rtlCol="0">
            <a:spAutoFit/>
          </a:bodyPr>
          <a:lstStyle/>
          <a:p>
            <a:r>
              <a:rPr lang="en-US" sz="1400" b="1" dirty="0">
                <a:solidFill>
                  <a:schemeClr val="tx2"/>
                </a:solidFill>
              </a:rPr>
              <a:t>Government Response</a:t>
            </a:r>
          </a:p>
        </p:txBody>
      </p:sp>
      <p:sp>
        <p:nvSpPr>
          <p:cNvPr id="13" name="TextBox 12">
            <a:hlinkClick r:id="rId6" action="ppaction://hlinksldjump"/>
          </p:cNvPr>
          <p:cNvSpPr txBox="1"/>
          <p:nvPr userDrawn="1"/>
        </p:nvSpPr>
        <p:spPr>
          <a:xfrm>
            <a:off x="76200" y="3197423"/>
            <a:ext cx="1600200" cy="307777"/>
          </a:xfrm>
          <a:prstGeom prst="rect">
            <a:avLst/>
          </a:prstGeom>
          <a:solidFill>
            <a:schemeClr val="accent1">
              <a:lumMod val="20000"/>
              <a:lumOff val="80000"/>
            </a:schemeClr>
          </a:solidFill>
        </p:spPr>
        <p:txBody>
          <a:bodyPr wrap="square" rtlCol="0">
            <a:spAutoFit/>
          </a:bodyPr>
          <a:lstStyle/>
          <a:p>
            <a:r>
              <a:rPr lang="en-US" sz="1400" b="1" dirty="0">
                <a:solidFill>
                  <a:schemeClr val="tx2"/>
                </a:solidFill>
              </a:rPr>
              <a:t>Assessment</a:t>
            </a:r>
          </a:p>
        </p:txBody>
      </p:sp>
      <p:sp>
        <p:nvSpPr>
          <p:cNvPr id="14" name="TextBox 13">
            <a:hlinkClick r:id="rId7" action="ppaction://hlinksldjump"/>
          </p:cNvPr>
          <p:cNvSpPr txBox="1"/>
          <p:nvPr userDrawn="1"/>
        </p:nvSpPr>
        <p:spPr>
          <a:xfrm>
            <a:off x="66040" y="5481934"/>
            <a:ext cx="1600200" cy="307777"/>
          </a:xfrm>
          <a:prstGeom prst="rect">
            <a:avLst/>
          </a:prstGeom>
          <a:solidFill>
            <a:schemeClr val="accent1">
              <a:lumMod val="20000"/>
              <a:lumOff val="80000"/>
            </a:schemeClr>
          </a:solidFill>
        </p:spPr>
        <p:txBody>
          <a:bodyPr wrap="square" rtlCol="0">
            <a:spAutoFit/>
          </a:bodyPr>
          <a:lstStyle/>
          <a:p>
            <a:r>
              <a:rPr lang="en-US" sz="1400" b="1" dirty="0">
                <a:solidFill>
                  <a:schemeClr val="tx2"/>
                </a:solidFill>
              </a:rPr>
              <a:t>Ad Hoc</a:t>
            </a:r>
          </a:p>
        </p:txBody>
      </p:sp>
      <p:sp>
        <p:nvSpPr>
          <p:cNvPr id="16" name="TextBox 15">
            <a:hlinkClick r:id="rId8" action="ppaction://hlinksldjump"/>
          </p:cNvPr>
          <p:cNvSpPr txBox="1"/>
          <p:nvPr userDrawn="1"/>
        </p:nvSpPr>
        <p:spPr>
          <a:xfrm>
            <a:off x="76200" y="1295400"/>
            <a:ext cx="1600200" cy="307777"/>
          </a:xfrm>
          <a:prstGeom prst="rect">
            <a:avLst/>
          </a:prstGeom>
          <a:solidFill>
            <a:schemeClr val="accent1">
              <a:lumMod val="20000"/>
              <a:lumOff val="80000"/>
            </a:schemeClr>
          </a:solidFill>
        </p:spPr>
        <p:txBody>
          <a:bodyPr wrap="square" rtlCol="0">
            <a:spAutoFit/>
          </a:bodyPr>
          <a:lstStyle/>
          <a:p>
            <a:r>
              <a:rPr lang="en-US" sz="1400" b="1" dirty="0">
                <a:solidFill>
                  <a:schemeClr val="tx2"/>
                </a:solidFill>
              </a:rPr>
              <a:t>Introduction</a:t>
            </a:r>
          </a:p>
        </p:txBody>
      </p:sp>
      <p:sp>
        <p:nvSpPr>
          <p:cNvPr id="15" name="TextBox 14">
            <a:hlinkClick r:id="rId9" action="ppaction://hlinksldjump"/>
          </p:cNvPr>
          <p:cNvSpPr txBox="1"/>
          <p:nvPr userDrawn="1"/>
        </p:nvSpPr>
        <p:spPr>
          <a:xfrm>
            <a:off x="76200" y="3657600"/>
            <a:ext cx="1600200" cy="307777"/>
          </a:xfrm>
          <a:prstGeom prst="rect">
            <a:avLst/>
          </a:prstGeom>
          <a:solidFill>
            <a:schemeClr val="accent1">
              <a:lumMod val="20000"/>
              <a:lumOff val="80000"/>
            </a:schemeClr>
          </a:solidFill>
        </p:spPr>
        <p:txBody>
          <a:bodyPr wrap="square" rtlCol="0">
            <a:spAutoFit/>
          </a:bodyPr>
          <a:lstStyle/>
          <a:p>
            <a:r>
              <a:rPr lang="en-US" sz="1400" b="1" dirty="0">
                <a:solidFill>
                  <a:schemeClr val="tx2"/>
                </a:solidFill>
              </a:rPr>
              <a:t>Proposed Bill</a:t>
            </a:r>
          </a:p>
        </p:txBody>
      </p:sp>
      <p:sp>
        <p:nvSpPr>
          <p:cNvPr id="17" name="TextBox 16">
            <a:hlinkClick r:id="rId10" action="ppaction://hlinksldjump"/>
          </p:cNvPr>
          <p:cNvSpPr txBox="1"/>
          <p:nvPr userDrawn="1"/>
        </p:nvSpPr>
        <p:spPr>
          <a:xfrm>
            <a:off x="66040" y="4110594"/>
            <a:ext cx="1600200" cy="307777"/>
          </a:xfrm>
          <a:prstGeom prst="rect">
            <a:avLst/>
          </a:prstGeom>
          <a:solidFill>
            <a:schemeClr val="accent1">
              <a:lumMod val="20000"/>
              <a:lumOff val="80000"/>
            </a:schemeClr>
          </a:solidFill>
        </p:spPr>
        <p:txBody>
          <a:bodyPr wrap="square" rtlCol="0">
            <a:spAutoFit/>
          </a:bodyPr>
          <a:lstStyle/>
          <a:p>
            <a:r>
              <a:rPr lang="en-US" sz="1400" b="1" dirty="0">
                <a:solidFill>
                  <a:schemeClr val="tx2"/>
                </a:solidFill>
              </a:rPr>
              <a:t>Advocacy</a:t>
            </a:r>
          </a:p>
        </p:txBody>
      </p:sp>
      <p:sp>
        <p:nvSpPr>
          <p:cNvPr id="18" name="TextBox 17">
            <a:hlinkClick r:id="rId11" action="ppaction://hlinksldjump"/>
          </p:cNvPr>
          <p:cNvSpPr txBox="1"/>
          <p:nvPr userDrawn="1"/>
        </p:nvSpPr>
        <p:spPr>
          <a:xfrm>
            <a:off x="76200" y="4570771"/>
            <a:ext cx="1600200" cy="307777"/>
          </a:xfrm>
          <a:prstGeom prst="rect">
            <a:avLst/>
          </a:prstGeom>
          <a:solidFill>
            <a:schemeClr val="accent1">
              <a:lumMod val="20000"/>
              <a:lumOff val="80000"/>
            </a:schemeClr>
          </a:solidFill>
        </p:spPr>
        <p:txBody>
          <a:bodyPr wrap="square" rtlCol="0">
            <a:spAutoFit/>
          </a:bodyPr>
          <a:lstStyle/>
          <a:p>
            <a:r>
              <a:rPr lang="en-US" sz="1400" b="1" dirty="0">
                <a:solidFill>
                  <a:schemeClr val="tx2"/>
                </a:solidFill>
              </a:rPr>
              <a:t>Implementation</a:t>
            </a:r>
          </a:p>
        </p:txBody>
      </p:sp>
      <p:sp>
        <p:nvSpPr>
          <p:cNvPr id="19" name="TextBox 18">
            <a:hlinkClick r:id="rId12" action="ppaction://hlinksldjump"/>
          </p:cNvPr>
          <p:cNvSpPr txBox="1"/>
          <p:nvPr userDrawn="1"/>
        </p:nvSpPr>
        <p:spPr>
          <a:xfrm>
            <a:off x="76200" y="5030948"/>
            <a:ext cx="1600200" cy="307777"/>
          </a:xfrm>
          <a:prstGeom prst="rect">
            <a:avLst/>
          </a:prstGeom>
          <a:solidFill>
            <a:schemeClr val="accent1">
              <a:lumMod val="20000"/>
              <a:lumOff val="80000"/>
            </a:schemeClr>
          </a:solidFill>
        </p:spPr>
        <p:txBody>
          <a:bodyPr wrap="square" rtlCol="0">
            <a:spAutoFit/>
          </a:bodyPr>
          <a:lstStyle/>
          <a:p>
            <a:r>
              <a:rPr lang="en-US" sz="1400" b="1" dirty="0">
                <a:solidFill>
                  <a:schemeClr val="tx2"/>
                </a:solidFill>
              </a:rPr>
              <a:t>Summary</a:t>
            </a:r>
          </a:p>
        </p:txBody>
      </p:sp>
      <p:sp>
        <p:nvSpPr>
          <p:cNvPr id="2" name="TextBox 1"/>
          <p:cNvSpPr txBox="1"/>
          <p:nvPr userDrawn="1"/>
        </p:nvSpPr>
        <p:spPr>
          <a:xfrm>
            <a:off x="76200" y="228600"/>
            <a:ext cx="1447800" cy="400110"/>
          </a:xfrm>
          <a:prstGeom prst="rect">
            <a:avLst/>
          </a:prstGeom>
          <a:noFill/>
        </p:spPr>
        <p:txBody>
          <a:bodyPr wrap="square" rtlCol="0">
            <a:spAutoFit/>
          </a:bodyPr>
          <a:lstStyle/>
          <a:p>
            <a:r>
              <a:rPr lang="en-US" sz="2000" b="1" dirty="0">
                <a:solidFill>
                  <a:schemeClr val="bg1"/>
                </a:solidFill>
              </a:rPr>
              <a:t>WEB</a:t>
            </a:r>
            <a:r>
              <a:rPr lang="en-US" sz="2000" b="1" dirty="0"/>
              <a:t>QUEST</a:t>
            </a:r>
          </a:p>
        </p:txBody>
      </p:sp>
      <p:sp>
        <p:nvSpPr>
          <p:cNvPr id="20" name="TextBox 19">
            <a:hlinkClick r:id="rId13" action="ppaction://hlinksldjump"/>
          </p:cNvPr>
          <p:cNvSpPr txBox="1"/>
          <p:nvPr userDrawn="1"/>
        </p:nvSpPr>
        <p:spPr>
          <a:xfrm>
            <a:off x="76200" y="5940623"/>
            <a:ext cx="1600200" cy="307777"/>
          </a:xfrm>
          <a:prstGeom prst="rect">
            <a:avLst/>
          </a:prstGeom>
          <a:solidFill>
            <a:schemeClr val="accent1">
              <a:lumMod val="20000"/>
              <a:lumOff val="80000"/>
            </a:schemeClr>
          </a:solidFill>
        </p:spPr>
        <p:txBody>
          <a:bodyPr wrap="square" rtlCol="0">
            <a:spAutoFit/>
          </a:bodyPr>
          <a:lstStyle/>
          <a:p>
            <a:r>
              <a:rPr lang="en-US" sz="1400" b="1" dirty="0">
                <a:solidFill>
                  <a:schemeClr val="tx2"/>
                </a:solidFill>
              </a:rPr>
              <a:t>Credits</a:t>
            </a:r>
          </a:p>
        </p:txBody>
      </p:sp>
    </p:spTree>
    <p:custDataLst>
      <p:tags r:id="rId1"/>
    </p:custDataLst>
    <p:extLst>
      <p:ext uri="{BB962C8B-B14F-4D97-AF65-F5344CB8AC3E}">
        <p14:creationId xmlns:p14="http://schemas.microsoft.com/office/powerpoint/2010/main" val="364449943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33B3DA-D9B0-471E-80EF-F048B0143B79}"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B7BC49-2E09-4EEE-8C47-9008DB8DDF48}" type="slidenum">
              <a:rPr lang="en-US" smtClean="0"/>
              <a:t>‹#›</a:t>
            </a:fld>
            <a:endParaRPr lang="en-US"/>
          </a:p>
        </p:txBody>
      </p:sp>
    </p:spTree>
    <p:extLst>
      <p:ext uri="{BB962C8B-B14F-4D97-AF65-F5344CB8AC3E}">
        <p14:creationId xmlns:p14="http://schemas.microsoft.com/office/powerpoint/2010/main" val="2800364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33B3DA-D9B0-471E-80EF-F048B0143B79}"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B7BC49-2E09-4EEE-8C47-9008DB8DDF48}" type="slidenum">
              <a:rPr lang="en-US" smtClean="0"/>
              <a:t>‹#›</a:t>
            </a:fld>
            <a:endParaRPr lang="en-US"/>
          </a:p>
        </p:txBody>
      </p:sp>
    </p:spTree>
    <p:extLst>
      <p:ext uri="{BB962C8B-B14F-4D97-AF65-F5344CB8AC3E}">
        <p14:creationId xmlns:p14="http://schemas.microsoft.com/office/powerpoint/2010/main" val="3713828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33B3DA-D9B0-471E-80EF-F048B0143B79}"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B7BC49-2E09-4EEE-8C47-9008DB8DDF48}" type="slidenum">
              <a:rPr lang="en-US" smtClean="0"/>
              <a:t>‹#›</a:t>
            </a:fld>
            <a:endParaRPr lang="en-US"/>
          </a:p>
        </p:txBody>
      </p:sp>
    </p:spTree>
    <p:custDataLst>
      <p:tags r:id="rId1"/>
    </p:custDataLst>
    <p:extLst>
      <p:ext uri="{BB962C8B-B14F-4D97-AF65-F5344CB8AC3E}">
        <p14:creationId xmlns:p14="http://schemas.microsoft.com/office/powerpoint/2010/main" val="1209616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33B3DA-D9B0-471E-80EF-F048B0143B79}"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B7BC49-2E09-4EEE-8C47-9008DB8DDF48}" type="slidenum">
              <a:rPr lang="en-US" smtClean="0"/>
              <a:t>‹#›</a:t>
            </a:fld>
            <a:endParaRPr lang="en-US"/>
          </a:p>
        </p:txBody>
      </p:sp>
    </p:spTree>
    <p:extLst>
      <p:ext uri="{BB962C8B-B14F-4D97-AF65-F5344CB8AC3E}">
        <p14:creationId xmlns:p14="http://schemas.microsoft.com/office/powerpoint/2010/main" val="4272436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33B3DA-D9B0-471E-80EF-F048B0143B79}"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B7BC49-2E09-4EEE-8C47-9008DB8DDF48}" type="slidenum">
              <a:rPr lang="en-US" smtClean="0"/>
              <a:t>‹#›</a:t>
            </a:fld>
            <a:endParaRPr lang="en-US"/>
          </a:p>
        </p:txBody>
      </p:sp>
    </p:spTree>
    <p:extLst>
      <p:ext uri="{BB962C8B-B14F-4D97-AF65-F5344CB8AC3E}">
        <p14:creationId xmlns:p14="http://schemas.microsoft.com/office/powerpoint/2010/main" val="495850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33B3DA-D9B0-471E-80EF-F048B0143B79}" type="datetimeFigureOut">
              <a:rPr lang="en-US" smtClean="0"/>
              <a:t>11/30/2017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B7BC49-2E09-4EEE-8C47-9008DB8DDF48}" type="slidenum">
              <a:rPr lang="en-US" smtClean="0"/>
              <a:t>‹#›</a:t>
            </a:fld>
            <a:endParaRPr lang="en-US"/>
          </a:p>
        </p:txBody>
      </p:sp>
    </p:spTree>
    <p:extLst>
      <p:ext uri="{BB962C8B-B14F-4D97-AF65-F5344CB8AC3E}">
        <p14:creationId xmlns:p14="http://schemas.microsoft.com/office/powerpoint/2010/main" val="3911147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33B3DA-D9B0-471E-80EF-F048B0143B79}" type="datetimeFigureOut">
              <a:rPr lang="en-US" smtClean="0"/>
              <a:t>11/30/2017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B7BC49-2E09-4EEE-8C47-9008DB8DDF48}" type="slidenum">
              <a:rPr lang="en-US" smtClean="0"/>
              <a:t>‹#›</a:t>
            </a:fld>
            <a:endParaRPr lang="en-US"/>
          </a:p>
        </p:txBody>
      </p:sp>
    </p:spTree>
    <p:extLst>
      <p:ext uri="{BB962C8B-B14F-4D97-AF65-F5344CB8AC3E}">
        <p14:creationId xmlns:p14="http://schemas.microsoft.com/office/powerpoint/2010/main" val="3165030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33B3DA-D9B0-471E-80EF-F048B0143B79}" type="datetimeFigureOut">
              <a:rPr lang="en-US" smtClean="0"/>
              <a:t>11/30/2017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B7BC49-2E09-4EEE-8C47-9008DB8DDF48}" type="slidenum">
              <a:rPr lang="en-US" smtClean="0"/>
              <a:t>‹#›</a:t>
            </a:fld>
            <a:endParaRPr lang="en-US"/>
          </a:p>
        </p:txBody>
      </p:sp>
    </p:spTree>
    <p:extLst>
      <p:ext uri="{BB962C8B-B14F-4D97-AF65-F5344CB8AC3E}">
        <p14:creationId xmlns:p14="http://schemas.microsoft.com/office/powerpoint/2010/main" val="2723805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33B3DA-D9B0-471E-80EF-F048B0143B79}"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B7BC49-2E09-4EEE-8C47-9008DB8DDF48}" type="slidenum">
              <a:rPr lang="en-US" smtClean="0"/>
              <a:t>‹#›</a:t>
            </a:fld>
            <a:endParaRPr lang="en-US"/>
          </a:p>
        </p:txBody>
      </p:sp>
    </p:spTree>
    <p:extLst>
      <p:ext uri="{BB962C8B-B14F-4D97-AF65-F5344CB8AC3E}">
        <p14:creationId xmlns:p14="http://schemas.microsoft.com/office/powerpoint/2010/main" val="1519750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33B3DA-D9B0-471E-80EF-F048B0143B79}"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B7BC49-2E09-4EEE-8C47-9008DB8DDF48}" type="slidenum">
              <a:rPr lang="en-US" smtClean="0"/>
              <a:t>‹#›</a:t>
            </a:fld>
            <a:endParaRPr lang="en-US"/>
          </a:p>
        </p:txBody>
      </p:sp>
    </p:spTree>
    <p:extLst>
      <p:ext uri="{BB962C8B-B14F-4D97-AF65-F5344CB8AC3E}">
        <p14:creationId xmlns:p14="http://schemas.microsoft.com/office/powerpoint/2010/main" val="139974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33B3DA-D9B0-471E-80EF-F048B0143B79}" type="datetimeFigureOut">
              <a:rPr lang="en-US" smtClean="0"/>
              <a:t>11/30/2017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B7BC49-2E09-4EEE-8C47-9008DB8DDF48}" type="slidenum">
              <a:rPr lang="en-US" smtClean="0"/>
              <a:t>‹#›</a:t>
            </a:fld>
            <a:endParaRPr lang="en-US"/>
          </a:p>
        </p:txBody>
      </p:sp>
    </p:spTree>
    <p:custDataLst>
      <p:tags r:id="rId13"/>
    </p:custDataLst>
    <p:extLst>
      <p:ext uri="{BB962C8B-B14F-4D97-AF65-F5344CB8AC3E}">
        <p14:creationId xmlns:p14="http://schemas.microsoft.com/office/powerpoint/2010/main" val="4188852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xtmedia.kaplan.edu/nursing/media/HowToUseTemplate_PowerPoint_2010/HowToUseTemplate_player.html" TargetMode="External"/><Relationship Id="rId7"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ags" Target="../tags/tag5.xml"/><Relationship Id="rId6" Type="http://schemas.openxmlformats.org/officeDocument/2006/relationships/hyperlink" Target="http://blogmines.com/blog/how-to-disable-advance-slide-on-mouse-click-in-powerpoint-2010/" TargetMode="External"/><Relationship Id="rId5" Type="http://schemas.openxmlformats.org/officeDocument/2006/relationships/hyperlink" Target="http://extmedia.kaplan.edu/nursing/media/HowToHyperlink_PowerPoint_2010/HowToHyperlink_PowerPoint_2010.html" TargetMode="External"/><Relationship Id="rId4" Type="http://schemas.openxmlformats.org/officeDocument/2006/relationships/hyperlink" Target="https://www.google.com.mx/webhp?sourceid=chrome-instant&amp;rlz=1C1SKPL_enUS430US435&amp;ion=1&amp;espv=2&amp;ie=UTF-8#q=what+is+a+hyperlink" TargetMode="Externa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190381"/>
            <a:ext cx="6628027" cy="800219"/>
          </a:xfrm>
          <a:prstGeom prst="rect">
            <a:avLst/>
          </a:prstGeom>
          <a:noFill/>
        </p:spPr>
        <p:txBody>
          <a:bodyPr wrap="square" rtlCol="0">
            <a:spAutoFit/>
          </a:bodyPr>
          <a:lstStyle/>
          <a:p>
            <a:r>
              <a:rPr lang="en-US" sz="2800" b="1" dirty="0">
                <a:solidFill>
                  <a:schemeClr val="accent1">
                    <a:lumMod val="75000"/>
                  </a:schemeClr>
                </a:solidFill>
              </a:rPr>
              <a:t>My Presentation</a:t>
            </a:r>
          </a:p>
          <a:p>
            <a:r>
              <a:rPr lang="en-US" b="1" dirty="0">
                <a:solidFill>
                  <a:schemeClr val="accent1">
                    <a:lumMod val="75000"/>
                  </a:schemeClr>
                </a:solidFill>
              </a:rPr>
              <a:t>Introduction</a:t>
            </a:r>
          </a:p>
        </p:txBody>
      </p:sp>
      <p:sp>
        <p:nvSpPr>
          <p:cNvPr id="11" name="TextBox 10"/>
          <p:cNvSpPr txBox="1"/>
          <p:nvPr/>
        </p:nvSpPr>
        <p:spPr>
          <a:xfrm>
            <a:off x="1828800" y="1143000"/>
            <a:ext cx="6096000" cy="4616648"/>
          </a:xfrm>
          <a:prstGeom prst="rect">
            <a:avLst/>
          </a:prstGeom>
          <a:noFill/>
        </p:spPr>
        <p:txBody>
          <a:bodyPr wrap="square" rtlCol="0">
            <a:spAutoFit/>
          </a:bodyPr>
          <a:lstStyle/>
          <a:p>
            <a:r>
              <a:rPr lang="en-US" sz="1400" dirty="0">
                <a:hlinkClick r:id="rId3"/>
              </a:rPr>
              <a:t>How to use this PowerPoint template</a:t>
            </a:r>
            <a:r>
              <a:rPr lang="en-US" sz="1400" dirty="0"/>
              <a:t>.</a:t>
            </a:r>
          </a:p>
          <a:p>
            <a:endParaRPr lang="en-US" sz="1400" dirty="0"/>
          </a:p>
          <a:p>
            <a:r>
              <a:rPr lang="en-US" sz="1400" dirty="0"/>
              <a:t>Add text here. You can also insert an image onto the page by either copying and pasting the image, or by going to the Insert menu above and then clicking Picture, then navigating to the image you want:</a:t>
            </a:r>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r>
              <a:rPr lang="en-US" sz="1400" dirty="0"/>
              <a:t>To </a:t>
            </a:r>
            <a:r>
              <a:rPr lang="en-US" sz="1400" dirty="0">
                <a:hlinkClick r:id="rId4"/>
              </a:rPr>
              <a:t>hyperlink </a:t>
            </a:r>
            <a:r>
              <a:rPr lang="en-US" sz="1400" dirty="0"/>
              <a:t>text, highlight the text you want to link, then go to the Insert menu, and click Hyperlink. Paste the URL into the field. (Note that Hyperlink option is disabled if you do not have anything selected on your slide. You can hyperlink to any website. Make sure that the options are correct. </a:t>
            </a:r>
            <a:r>
              <a:rPr lang="en-US" sz="1400" dirty="0">
                <a:hlinkClick r:id="rId5"/>
              </a:rPr>
              <a:t>This video explains the process in more detail</a:t>
            </a:r>
            <a:r>
              <a:rPr lang="en-US" sz="1400" dirty="0"/>
              <a:t>. </a:t>
            </a:r>
          </a:p>
          <a:p>
            <a:endParaRPr lang="en-US" sz="1400" dirty="0"/>
          </a:p>
          <a:p>
            <a:r>
              <a:rPr lang="en-US" sz="1400" dirty="0"/>
              <a:t>You can also </a:t>
            </a:r>
            <a:r>
              <a:rPr lang="en-US" sz="1400" dirty="0">
                <a:hlinkClick r:id="rId6"/>
              </a:rPr>
              <a:t>hyperlink</a:t>
            </a:r>
            <a:r>
              <a:rPr lang="en-US" sz="1400" dirty="0"/>
              <a:t> an image. Select the image, then follow the steps above. </a:t>
            </a:r>
          </a:p>
          <a:p>
            <a:endParaRPr lang="en-US" sz="1400" dirty="0"/>
          </a:p>
          <a:p>
            <a:endParaRPr lang="en-US" sz="1400" dirty="0"/>
          </a:p>
        </p:txBody>
      </p:sp>
      <p:pic>
        <p:nvPicPr>
          <p:cNvPr id="12" name="Picture 11"/>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84193" y="2362200"/>
            <a:ext cx="1928027" cy="1143099"/>
          </a:xfrm>
          <a:prstGeom prst="rect">
            <a:avLst/>
          </a:prstGeom>
        </p:spPr>
      </p:pic>
      <p:sp>
        <p:nvSpPr>
          <p:cNvPr id="40" name="TextBox 39"/>
          <p:cNvSpPr txBox="1"/>
          <p:nvPr/>
        </p:nvSpPr>
        <p:spPr>
          <a:xfrm>
            <a:off x="76200" y="1295400"/>
            <a:ext cx="1600200" cy="307777"/>
          </a:xfrm>
          <a:prstGeom prst="rect">
            <a:avLst/>
          </a:prstGeom>
          <a:solidFill>
            <a:schemeClr val="tx2">
              <a:lumMod val="60000"/>
              <a:lumOff val="40000"/>
            </a:schemeClr>
          </a:solidFill>
        </p:spPr>
        <p:txBody>
          <a:bodyPr wrap="square" rtlCol="0">
            <a:spAutoFit/>
          </a:bodyPr>
          <a:lstStyle/>
          <a:p>
            <a:r>
              <a:rPr lang="en-US" sz="1400" b="1" dirty="0">
                <a:solidFill>
                  <a:schemeClr val="bg1"/>
                </a:solidFill>
              </a:rPr>
              <a:t>Introduction</a:t>
            </a:r>
          </a:p>
        </p:txBody>
      </p:sp>
    </p:spTree>
    <p:custDataLst>
      <p:tags r:id="rId1"/>
    </p:custDataLst>
    <p:extLst>
      <p:ext uri="{BB962C8B-B14F-4D97-AF65-F5344CB8AC3E}">
        <p14:creationId xmlns:p14="http://schemas.microsoft.com/office/powerpoint/2010/main" val="65223826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190381"/>
            <a:ext cx="6628027" cy="800219"/>
          </a:xfrm>
          <a:prstGeom prst="rect">
            <a:avLst/>
          </a:prstGeom>
          <a:noFill/>
        </p:spPr>
        <p:txBody>
          <a:bodyPr wrap="square" rtlCol="0">
            <a:spAutoFit/>
          </a:bodyPr>
          <a:lstStyle/>
          <a:p>
            <a:r>
              <a:rPr lang="en-US" sz="2800" b="1" dirty="0">
                <a:solidFill>
                  <a:schemeClr val="accent1">
                    <a:lumMod val="75000"/>
                  </a:schemeClr>
                </a:solidFill>
              </a:rPr>
              <a:t>My Presentation</a:t>
            </a:r>
          </a:p>
          <a:p>
            <a:r>
              <a:rPr lang="en-US" b="1" dirty="0">
                <a:solidFill>
                  <a:schemeClr val="accent1">
                    <a:lumMod val="75000"/>
                  </a:schemeClr>
                </a:solidFill>
              </a:rPr>
              <a:t>AD HOC</a:t>
            </a:r>
          </a:p>
        </p:txBody>
      </p:sp>
      <p:sp>
        <p:nvSpPr>
          <p:cNvPr id="17" name="TextBox 16"/>
          <p:cNvSpPr txBox="1"/>
          <p:nvPr/>
        </p:nvSpPr>
        <p:spPr>
          <a:xfrm>
            <a:off x="68580" y="5486396"/>
            <a:ext cx="1600200" cy="307777"/>
          </a:xfrm>
          <a:prstGeom prst="rect">
            <a:avLst/>
          </a:prstGeom>
          <a:solidFill>
            <a:schemeClr val="tx2">
              <a:lumMod val="60000"/>
              <a:lumOff val="40000"/>
            </a:schemeClr>
          </a:solidFill>
        </p:spPr>
        <p:txBody>
          <a:bodyPr wrap="square" rtlCol="0">
            <a:spAutoFit/>
          </a:bodyPr>
          <a:lstStyle/>
          <a:p>
            <a:r>
              <a:rPr lang="en-US" sz="1400" b="1" dirty="0">
                <a:solidFill>
                  <a:schemeClr val="bg1"/>
                </a:solidFill>
              </a:rPr>
              <a:t>Ad Hoc</a:t>
            </a:r>
          </a:p>
        </p:txBody>
      </p:sp>
      <p:sp>
        <p:nvSpPr>
          <p:cNvPr id="6" name="TextBox 5"/>
          <p:cNvSpPr txBox="1"/>
          <p:nvPr/>
        </p:nvSpPr>
        <p:spPr>
          <a:xfrm>
            <a:off x="1828800" y="1143000"/>
            <a:ext cx="6781800" cy="307777"/>
          </a:xfrm>
          <a:prstGeom prst="rect">
            <a:avLst/>
          </a:prstGeom>
          <a:noFill/>
        </p:spPr>
        <p:txBody>
          <a:bodyPr wrap="square" rtlCol="0">
            <a:spAutoFit/>
          </a:bodyPr>
          <a:lstStyle/>
          <a:p>
            <a:pPr lvl="0"/>
            <a:r>
              <a:rPr lang="en-US" sz="1400" dirty="0"/>
              <a:t>Use this  page for additional information you may want to add to your </a:t>
            </a:r>
            <a:r>
              <a:rPr lang="en-US" sz="1400" dirty="0" err="1"/>
              <a:t>WebQuest</a:t>
            </a:r>
            <a:endParaRPr lang="en-US" sz="1400" dirty="0"/>
          </a:p>
        </p:txBody>
      </p:sp>
    </p:spTree>
    <p:custDataLst>
      <p:tags r:id="rId1"/>
    </p:custDataLst>
    <p:extLst>
      <p:ext uri="{BB962C8B-B14F-4D97-AF65-F5344CB8AC3E}">
        <p14:creationId xmlns:p14="http://schemas.microsoft.com/office/powerpoint/2010/main" val="417552402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190381"/>
            <a:ext cx="6628027" cy="800219"/>
          </a:xfrm>
          <a:prstGeom prst="rect">
            <a:avLst/>
          </a:prstGeom>
          <a:noFill/>
        </p:spPr>
        <p:txBody>
          <a:bodyPr wrap="square" rtlCol="0">
            <a:spAutoFit/>
          </a:bodyPr>
          <a:lstStyle/>
          <a:p>
            <a:r>
              <a:rPr lang="en-US" sz="2800" b="1" dirty="0">
                <a:solidFill>
                  <a:schemeClr val="accent1">
                    <a:lumMod val="75000"/>
                  </a:schemeClr>
                </a:solidFill>
              </a:rPr>
              <a:t>My Presentation</a:t>
            </a:r>
          </a:p>
          <a:p>
            <a:r>
              <a:rPr lang="en-US" b="1" dirty="0">
                <a:solidFill>
                  <a:schemeClr val="accent1">
                    <a:lumMod val="75000"/>
                  </a:schemeClr>
                </a:solidFill>
              </a:rPr>
              <a:t>Credits</a:t>
            </a:r>
          </a:p>
        </p:txBody>
      </p:sp>
      <p:sp>
        <p:nvSpPr>
          <p:cNvPr id="18" name="TextBox 17"/>
          <p:cNvSpPr txBox="1"/>
          <p:nvPr/>
        </p:nvSpPr>
        <p:spPr>
          <a:xfrm>
            <a:off x="76200" y="5943600"/>
            <a:ext cx="1600200" cy="307777"/>
          </a:xfrm>
          <a:prstGeom prst="rect">
            <a:avLst/>
          </a:prstGeom>
          <a:solidFill>
            <a:schemeClr val="tx2">
              <a:lumMod val="60000"/>
              <a:lumOff val="40000"/>
            </a:schemeClr>
          </a:solidFill>
        </p:spPr>
        <p:txBody>
          <a:bodyPr wrap="square" rtlCol="0">
            <a:spAutoFit/>
          </a:bodyPr>
          <a:lstStyle/>
          <a:p>
            <a:r>
              <a:rPr lang="en-US" sz="1400" b="1" dirty="0">
                <a:solidFill>
                  <a:schemeClr val="bg1"/>
                </a:solidFill>
              </a:rPr>
              <a:t>Credits</a:t>
            </a:r>
          </a:p>
        </p:txBody>
      </p:sp>
    </p:spTree>
    <p:custDataLst>
      <p:tags r:id="rId1"/>
    </p:custDataLst>
    <p:extLst>
      <p:ext uri="{BB962C8B-B14F-4D97-AF65-F5344CB8AC3E}">
        <p14:creationId xmlns:p14="http://schemas.microsoft.com/office/powerpoint/2010/main" val="20492638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190381"/>
            <a:ext cx="6628027" cy="800219"/>
          </a:xfrm>
          <a:prstGeom prst="rect">
            <a:avLst/>
          </a:prstGeom>
          <a:noFill/>
        </p:spPr>
        <p:txBody>
          <a:bodyPr wrap="square" rtlCol="0">
            <a:spAutoFit/>
          </a:bodyPr>
          <a:lstStyle/>
          <a:p>
            <a:r>
              <a:rPr lang="en-US" sz="2800" b="1" dirty="0">
                <a:solidFill>
                  <a:schemeClr val="accent1">
                    <a:lumMod val="75000"/>
                  </a:schemeClr>
                </a:solidFill>
              </a:rPr>
              <a:t>My Presentation</a:t>
            </a:r>
          </a:p>
          <a:p>
            <a:r>
              <a:rPr lang="en-US" b="1" dirty="0">
                <a:solidFill>
                  <a:schemeClr val="accent1">
                    <a:lumMod val="75000"/>
                  </a:schemeClr>
                </a:solidFill>
              </a:rPr>
              <a:t>Policy Issue</a:t>
            </a:r>
          </a:p>
        </p:txBody>
      </p:sp>
      <p:sp>
        <p:nvSpPr>
          <p:cNvPr id="16" name="TextBox 15"/>
          <p:cNvSpPr txBox="1"/>
          <p:nvPr/>
        </p:nvSpPr>
        <p:spPr>
          <a:xfrm>
            <a:off x="76200" y="1720929"/>
            <a:ext cx="1600200" cy="307777"/>
          </a:xfrm>
          <a:prstGeom prst="rect">
            <a:avLst/>
          </a:prstGeom>
          <a:solidFill>
            <a:schemeClr val="tx2">
              <a:lumMod val="60000"/>
              <a:lumOff val="40000"/>
            </a:schemeClr>
          </a:solidFill>
        </p:spPr>
        <p:txBody>
          <a:bodyPr wrap="square" rtlCol="0">
            <a:spAutoFit/>
          </a:bodyPr>
          <a:lstStyle/>
          <a:p>
            <a:r>
              <a:rPr lang="en-US" sz="1400" b="1" dirty="0">
                <a:solidFill>
                  <a:schemeClr val="bg1"/>
                </a:solidFill>
              </a:rPr>
              <a:t>Policy Issue</a:t>
            </a:r>
          </a:p>
        </p:txBody>
      </p:sp>
      <p:sp>
        <p:nvSpPr>
          <p:cNvPr id="6" name="TextBox 5"/>
          <p:cNvSpPr txBox="1"/>
          <p:nvPr/>
        </p:nvSpPr>
        <p:spPr>
          <a:xfrm>
            <a:off x="1828800" y="1143000"/>
            <a:ext cx="6781800" cy="307777"/>
          </a:xfrm>
          <a:prstGeom prst="rect">
            <a:avLst/>
          </a:prstGeom>
          <a:noFill/>
        </p:spPr>
        <p:txBody>
          <a:bodyPr wrap="square" rtlCol="0">
            <a:spAutoFit/>
          </a:bodyPr>
          <a:lstStyle/>
          <a:p>
            <a:pPr lvl="0"/>
            <a:r>
              <a:rPr lang="en-US" sz="1400" dirty="0"/>
              <a:t>Healthcare Problem-Public Policy Issue. </a:t>
            </a:r>
          </a:p>
        </p:txBody>
      </p:sp>
    </p:spTree>
    <p:custDataLst>
      <p:tags r:id="rId1"/>
    </p:custDataLst>
    <p:extLst>
      <p:ext uri="{BB962C8B-B14F-4D97-AF65-F5344CB8AC3E}">
        <p14:creationId xmlns:p14="http://schemas.microsoft.com/office/powerpoint/2010/main" val="418498799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190381"/>
            <a:ext cx="6628027" cy="800219"/>
          </a:xfrm>
          <a:prstGeom prst="rect">
            <a:avLst/>
          </a:prstGeom>
          <a:noFill/>
        </p:spPr>
        <p:txBody>
          <a:bodyPr wrap="square" rtlCol="0">
            <a:spAutoFit/>
          </a:bodyPr>
          <a:lstStyle/>
          <a:p>
            <a:r>
              <a:rPr lang="en-US" sz="2800" b="1" dirty="0">
                <a:solidFill>
                  <a:schemeClr val="accent1">
                    <a:lumMod val="75000"/>
                  </a:schemeClr>
                </a:solidFill>
              </a:rPr>
              <a:t>My Presentation</a:t>
            </a:r>
          </a:p>
          <a:p>
            <a:r>
              <a:rPr lang="en-US" b="1" dirty="0">
                <a:solidFill>
                  <a:schemeClr val="accent1">
                    <a:lumMod val="75000"/>
                  </a:schemeClr>
                </a:solidFill>
              </a:rPr>
              <a:t>Presentation software—voice-over</a:t>
            </a:r>
          </a:p>
        </p:txBody>
      </p:sp>
      <p:sp>
        <p:nvSpPr>
          <p:cNvPr id="15" name="TextBox 14"/>
          <p:cNvSpPr txBox="1"/>
          <p:nvPr/>
        </p:nvSpPr>
        <p:spPr>
          <a:xfrm>
            <a:off x="76200" y="2147947"/>
            <a:ext cx="1600200" cy="523220"/>
          </a:xfrm>
          <a:prstGeom prst="rect">
            <a:avLst/>
          </a:prstGeom>
          <a:solidFill>
            <a:schemeClr val="tx2">
              <a:lumMod val="60000"/>
              <a:lumOff val="40000"/>
            </a:schemeClr>
          </a:solidFill>
        </p:spPr>
        <p:txBody>
          <a:bodyPr wrap="square" rtlCol="0">
            <a:spAutoFit/>
          </a:bodyPr>
          <a:lstStyle/>
          <a:p>
            <a:r>
              <a:rPr lang="en-US" sz="1400" b="1" dirty="0">
                <a:solidFill>
                  <a:schemeClr val="bg1"/>
                </a:solidFill>
              </a:rPr>
              <a:t>Voice-over Presentation </a:t>
            </a:r>
          </a:p>
        </p:txBody>
      </p:sp>
      <p:sp>
        <p:nvSpPr>
          <p:cNvPr id="7" name="TextBox 6"/>
          <p:cNvSpPr txBox="1"/>
          <p:nvPr/>
        </p:nvSpPr>
        <p:spPr>
          <a:xfrm>
            <a:off x="1828800" y="1143000"/>
            <a:ext cx="6781800" cy="954107"/>
          </a:xfrm>
          <a:prstGeom prst="rect">
            <a:avLst/>
          </a:prstGeom>
          <a:noFill/>
        </p:spPr>
        <p:txBody>
          <a:bodyPr wrap="square" rtlCol="0">
            <a:spAutoFit/>
          </a:bodyPr>
          <a:lstStyle/>
          <a:p>
            <a:pPr lvl="0"/>
            <a:r>
              <a:rPr lang="en-US" sz="1400" dirty="0"/>
              <a:t>Press Conference (podcast with transcript and PowerPoint or Prezi or presentation software of choosing).</a:t>
            </a:r>
          </a:p>
          <a:p>
            <a:pPr lvl="0"/>
            <a:endParaRPr lang="en-US" sz="1400" dirty="0"/>
          </a:p>
          <a:p>
            <a:pPr lvl="0"/>
            <a:endParaRPr lang="en-US" sz="1400" dirty="0"/>
          </a:p>
        </p:txBody>
      </p:sp>
    </p:spTree>
    <p:custDataLst>
      <p:tags r:id="rId1"/>
    </p:custDataLst>
    <p:extLst>
      <p:ext uri="{BB962C8B-B14F-4D97-AF65-F5344CB8AC3E}">
        <p14:creationId xmlns:p14="http://schemas.microsoft.com/office/powerpoint/2010/main" val="30540707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190381"/>
            <a:ext cx="6628027" cy="800219"/>
          </a:xfrm>
          <a:prstGeom prst="rect">
            <a:avLst/>
          </a:prstGeom>
          <a:noFill/>
        </p:spPr>
        <p:txBody>
          <a:bodyPr wrap="square" rtlCol="0">
            <a:spAutoFit/>
          </a:bodyPr>
          <a:lstStyle/>
          <a:p>
            <a:r>
              <a:rPr lang="en-US" sz="2800" b="1" dirty="0">
                <a:solidFill>
                  <a:schemeClr val="accent1">
                    <a:lumMod val="75000"/>
                  </a:schemeClr>
                </a:solidFill>
              </a:rPr>
              <a:t>My Presentation</a:t>
            </a:r>
          </a:p>
          <a:p>
            <a:r>
              <a:rPr lang="en-US" b="1" dirty="0">
                <a:solidFill>
                  <a:schemeClr val="accent1">
                    <a:lumMod val="75000"/>
                  </a:schemeClr>
                </a:solidFill>
              </a:rPr>
              <a:t>Government Response</a:t>
            </a:r>
          </a:p>
        </p:txBody>
      </p:sp>
      <p:sp>
        <p:nvSpPr>
          <p:cNvPr id="16" name="TextBox 15"/>
          <p:cNvSpPr txBox="1"/>
          <p:nvPr/>
        </p:nvSpPr>
        <p:spPr>
          <a:xfrm>
            <a:off x="76200" y="2574965"/>
            <a:ext cx="1600200" cy="523220"/>
          </a:xfrm>
          <a:prstGeom prst="rect">
            <a:avLst/>
          </a:prstGeom>
          <a:solidFill>
            <a:schemeClr val="tx2">
              <a:lumMod val="60000"/>
              <a:lumOff val="40000"/>
            </a:schemeClr>
          </a:solidFill>
        </p:spPr>
        <p:txBody>
          <a:bodyPr wrap="square" rtlCol="0">
            <a:spAutoFit/>
          </a:bodyPr>
          <a:lstStyle/>
          <a:p>
            <a:r>
              <a:rPr lang="en-US" sz="1400" b="1" dirty="0">
                <a:solidFill>
                  <a:schemeClr val="bg1"/>
                </a:solidFill>
              </a:rPr>
              <a:t>Government Response</a:t>
            </a:r>
          </a:p>
        </p:txBody>
      </p:sp>
      <p:sp>
        <p:nvSpPr>
          <p:cNvPr id="6" name="TextBox 5"/>
          <p:cNvSpPr txBox="1"/>
          <p:nvPr/>
        </p:nvSpPr>
        <p:spPr>
          <a:xfrm>
            <a:off x="1828800" y="1143000"/>
            <a:ext cx="6781800" cy="738664"/>
          </a:xfrm>
          <a:prstGeom prst="rect">
            <a:avLst/>
          </a:prstGeom>
          <a:noFill/>
        </p:spPr>
        <p:txBody>
          <a:bodyPr wrap="square" rtlCol="0">
            <a:spAutoFit/>
          </a:bodyPr>
          <a:lstStyle/>
          <a:p>
            <a:pPr lvl="0"/>
            <a:r>
              <a:rPr lang="en-US" sz="1400" dirty="0"/>
              <a:t>You will identify what the government's response to this problem has been; what has been done, in terms of laws, rules, regulations or programs. If the issues has never been addressed you will discuss what needs to be done. </a:t>
            </a:r>
          </a:p>
        </p:txBody>
      </p:sp>
    </p:spTree>
    <p:custDataLst>
      <p:tags r:id="rId1"/>
    </p:custDataLst>
    <p:extLst>
      <p:ext uri="{BB962C8B-B14F-4D97-AF65-F5344CB8AC3E}">
        <p14:creationId xmlns:p14="http://schemas.microsoft.com/office/powerpoint/2010/main" val="36515175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190381"/>
            <a:ext cx="6628027" cy="800219"/>
          </a:xfrm>
          <a:prstGeom prst="rect">
            <a:avLst/>
          </a:prstGeom>
          <a:noFill/>
        </p:spPr>
        <p:txBody>
          <a:bodyPr wrap="square" rtlCol="0">
            <a:spAutoFit/>
          </a:bodyPr>
          <a:lstStyle/>
          <a:p>
            <a:r>
              <a:rPr lang="en-US" sz="2800" b="1" dirty="0">
                <a:solidFill>
                  <a:schemeClr val="accent1">
                    <a:lumMod val="75000"/>
                  </a:schemeClr>
                </a:solidFill>
              </a:rPr>
              <a:t>My Presentation</a:t>
            </a:r>
          </a:p>
          <a:p>
            <a:r>
              <a:rPr lang="en-US" b="1" dirty="0">
                <a:solidFill>
                  <a:schemeClr val="accent1">
                    <a:lumMod val="75000"/>
                  </a:schemeClr>
                </a:solidFill>
              </a:rPr>
              <a:t>Assessment</a:t>
            </a:r>
          </a:p>
        </p:txBody>
      </p:sp>
      <p:sp>
        <p:nvSpPr>
          <p:cNvPr id="17" name="TextBox 16"/>
          <p:cNvSpPr txBox="1"/>
          <p:nvPr/>
        </p:nvSpPr>
        <p:spPr>
          <a:xfrm>
            <a:off x="76200" y="3200400"/>
            <a:ext cx="1600200" cy="307777"/>
          </a:xfrm>
          <a:prstGeom prst="rect">
            <a:avLst/>
          </a:prstGeom>
          <a:solidFill>
            <a:schemeClr val="tx2">
              <a:lumMod val="60000"/>
              <a:lumOff val="40000"/>
            </a:schemeClr>
          </a:solidFill>
        </p:spPr>
        <p:txBody>
          <a:bodyPr wrap="square" rtlCol="0">
            <a:spAutoFit/>
          </a:bodyPr>
          <a:lstStyle/>
          <a:p>
            <a:r>
              <a:rPr lang="en-US" sz="1400" b="1" dirty="0">
                <a:solidFill>
                  <a:schemeClr val="bg1"/>
                </a:solidFill>
              </a:rPr>
              <a:t>Assessment</a:t>
            </a:r>
          </a:p>
        </p:txBody>
      </p:sp>
      <p:sp>
        <p:nvSpPr>
          <p:cNvPr id="6" name="TextBox 5"/>
          <p:cNvSpPr txBox="1"/>
          <p:nvPr/>
        </p:nvSpPr>
        <p:spPr>
          <a:xfrm>
            <a:off x="1828800" y="1143000"/>
            <a:ext cx="6781800" cy="307777"/>
          </a:xfrm>
          <a:prstGeom prst="rect">
            <a:avLst/>
          </a:prstGeom>
          <a:noFill/>
        </p:spPr>
        <p:txBody>
          <a:bodyPr wrap="square" rtlCol="0">
            <a:spAutoFit/>
          </a:bodyPr>
          <a:lstStyle/>
          <a:p>
            <a:pPr lvl="0"/>
            <a:r>
              <a:rPr lang="en-US" sz="1400" dirty="0"/>
              <a:t>Assess the legislative and policy-making strategies that influence health care services.</a:t>
            </a:r>
          </a:p>
        </p:txBody>
      </p:sp>
    </p:spTree>
    <p:custDataLst>
      <p:tags r:id="rId1"/>
    </p:custDataLst>
    <p:extLst>
      <p:ext uri="{BB962C8B-B14F-4D97-AF65-F5344CB8AC3E}">
        <p14:creationId xmlns:p14="http://schemas.microsoft.com/office/powerpoint/2010/main" val="212752849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190381"/>
            <a:ext cx="6628027" cy="800219"/>
          </a:xfrm>
          <a:prstGeom prst="rect">
            <a:avLst/>
          </a:prstGeom>
          <a:noFill/>
        </p:spPr>
        <p:txBody>
          <a:bodyPr wrap="square" rtlCol="0">
            <a:spAutoFit/>
          </a:bodyPr>
          <a:lstStyle/>
          <a:p>
            <a:r>
              <a:rPr lang="en-US" sz="2800" b="1" dirty="0">
                <a:solidFill>
                  <a:schemeClr val="accent1">
                    <a:lumMod val="75000"/>
                  </a:schemeClr>
                </a:solidFill>
              </a:rPr>
              <a:t>My Presentation</a:t>
            </a:r>
          </a:p>
          <a:p>
            <a:r>
              <a:rPr lang="en-US" b="1" dirty="0">
                <a:solidFill>
                  <a:schemeClr val="accent1">
                    <a:lumMod val="75000"/>
                  </a:schemeClr>
                </a:solidFill>
              </a:rPr>
              <a:t>Proposed Bill</a:t>
            </a:r>
          </a:p>
        </p:txBody>
      </p:sp>
      <p:sp>
        <p:nvSpPr>
          <p:cNvPr id="17" name="TextBox 16"/>
          <p:cNvSpPr txBox="1"/>
          <p:nvPr/>
        </p:nvSpPr>
        <p:spPr>
          <a:xfrm>
            <a:off x="76200" y="3657600"/>
            <a:ext cx="1600200" cy="307777"/>
          </a:xfrm>
          <a:prstGeom prst="rect">
            <a:avLst/>
          </a:prstGeom>
          <a:solidFill>
            <a:schemeClr val="tx2">
              <a:lumMod val="60000"/>
              <a:lumOff val="40000"/>
            </a:schemeClr>
          </a:solidFill>
        </p:spPr>
        <p:txBody>
          <a:bodyPr wrap="square" rtlCol="0">
            <a:spAutoFit/>
          </a:bodyPr>
          <a:lstStyle/>
          <a:p>
            <a:r>
              <a:rPr lang="en-US" sz="1400" b="1" dirty="0">
                <a:solidFill>
                  <a:schemeClr val="bg1"/>
                </a:solidFill>
              </a:rPr>
              <a:t>Proposed Bill</a:t>
            </a:r>
          </a:p>
        </p:txBody>
      </p:sp>
      <p:sp>
        <p:nvSpPr>
          <p:cNvPr id="6" name="TextBox 5"/>
          <p:cNvSpPr txBox="1"/>
          <p:nvPr/>
        </p:nvSpPr>
        <p:spPr>
          <a:xfrm>
            <a:off x="1828800" y="1143000"/>
            <a:ext cx="6781800" cy="523220"/>
          </a:xfrm>
          <a:prstGeom prst="rect">
            <a:avLst/>
          </a:prstGeom>
          <a:noFill/>
        </p:spPr>
        <p:txBody>
          <a:bodyPr wrap="square" rtlCol="0">
            <a:spAutoFit/>
          </a:bodyPr>
          <a:lstStyle/>
          <a:p>
            <a:pPr lvl="0"/>
            <a:r>
              <a:rPr lang="en-US" sz="1400" dirty="0"/>
              <a:t>You will propose a bill, either on the State or Federal level, advancing your proposed change.  </a:t>
            </a:r>
          </a:p>
        </p:txBody>
      </p:sp>
    </p:spTree>
    <p:custDataLst>
      <p:tags r:id="rId1"/>
    </p:custDataLst>
    <p:extLst>
      <p:ext uri="{BB962C8B-B14F-4D97-AF65-F5344CB8AC3E}">
        <p14:creationId xmlns:p14="http://schemas.microsoft.com/office/powerpoint/2010/main" val="228864490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190381"/>
            <a:ext cx="6628027" cy="800219"/>
          </a:xfrm>
          <a:prstGeom prst="rect">
            <a:avLst/>
          </a:prstGeom>
          <a:noFill/>
        </p:spPr>
        <p:txBody>
          <a:bodyPr wrap="square" rtlCol="0">
            <a:spAutoFit/>
          </a:bodyPr>
          <a:lstStyle/>
          <a:p>
            <a:r>
              <a:rPr lang="en-US" sz="2800" b="1" dirty="0">
                <a:solidFill>
                  <a:schemeClr val="accent1">
                    <a:lumMod val="75000"/>
                  </a:schemeClr>
                </a:solidFill>
              </a:rPr>
              <a:t>My Presentation</a:t>
            </a:r>
          </a:p>
          <a:p>
            <a:r>
              <a:rPr lang="en-US" b="1" dirty="0">
                <a:solidFill>
                  <a:schemeClr val="accent1">
                    <a:lumMod val="75000"/>
                  </a:schemeClr>
                </a:solidFill>
              </a:rPr>
              <a:t>Advocacy</a:t>
            </a:r>
          </a:p>
        </p:txBody>
      </p:sp>
      <p:sp>
        <p:nvSpPr>
          <p:cNvPr id="17" name="TextBox 16"/>
          <p:cNvSpPr txBox="1"/>
          <p:nvPr/>
        </p:nvSpPr>
        <p:spPr>
          <a:xfrm>
            <a:off x="64008" y="4111823"/>
            <a:ext cx="1600200" cy="307777"/>
          </a:xfrm>
          <a:prstGeom prst="rect">
            <a:avLst/>
          </a:prstGeom>
          <a:solidFill>
            <a:schemeClr val="tx2">
              <a:lumMod val="60000"/>
              <a:lumOff val="40000"/>
            </a:schemeClr>
          </a:solidFill>
        </p:spPr>
        <p:txBody>
          <a:bodyPr wrap="square" rtlCol="0">
            <a:spAutoFit/>
          </a:bodyPr>
          <a:lstStyle/>
          <a:p>
            <a:r>
              <a:rPr lang="en-US" sz="1400" b="1" dirty="0">
                <a:solidFill>
                  <a:schemeClr val="bg1"/>
                </a:solidFill>
              </a:rPr>
              <a:t>Advocacy</a:t>
            </a:r>
          </a:p>
        </p:txBody>
      </p:sp>
      <p:sp>
        <p:nvSpPr>
          <p:cNvPr id="6" name="TextBox 5"/>
          <p:cNvSpPr txBox="1"/>
          <p:nvPr/>
        </p:nvSpPr>
        <p:spPr>
          <a:xfrm>
            <a:off x="1828800" y="1143000"/>
            <a:ext cx="6781800" cy="523220"/>
          </a:xfrm>
          <a:prstGeom prst="rect">
            <a:avLst/>
          </a:prstGeom>
          <a:noFill/>
        </p:spPr>
        <p:txBody>
          <a:bodyPr wrap="square" rtlCol="0">
            <a:spAutoFit/>
          </a:bodyPr>
          <a:lstStyle/>
          <a:p>
            <a:pPr lvl="0"/>
            <a:r>
              <a:rPr lang="en-US" sz="1400" dirty="0"/>
              <a:t>You will advocate why these changes are important and discuss what opportunities nurses have to become involved in the design of this program. </a:t>
            </a:r>
          </a:p>
        </p:txBody>
      </p:sp>
    </p:spTree>
    <p:custDataLst>
      <p:tags r:id="rId1"/>
    </p:custDataLst>
    <p:extLst>
      <p:ext uri="{BB962C8B-B14F-4D97-AF65-F5344CB8AC3E}">
        <p14:creationId xmlns:p14="http://schemas.microsoft.com/office/powerpoint/2010/main" val="6056069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190381"/>
            <a:ext cx="6628027" cy="800219"/>
          </a:xfrm>
          <a:prstGeom prst="rect">
            <a:avLst/>
          </a:prstGeom>
          <a:noFill/>
        </p:spPr>
        <p:txBody>
          <a:bodyPr wrap="square" rtlCol="0">
            <a:spAutoFit/>
          </a:bodyPr>
          <a:lstStyle/>
          <a:p>
            <a:r>
              <a:rPr lang="en-US" sz="2800" b="1" dirty="0">
                <a:solidFill>
                  <a:schemeClr val="accent1">
                    <a:lumMod val="75000"/>
                  </a:schemeClr>
                </a:solidFill>
              </a:rPr>
              <a:t>My Presentation</a:t>
            </a:r>
          </a:p>
          <a:p>
            <a:r>
              <a:rPr lang="en-US" b="1" dirty="0">
                <a:solidFill>
                  <a:schemeClr val="accent1">
                    <a:lumMod val="75000"/>
                  </a:schemeClr>
                </a:solidFill>
              </a:rPr>
              <a:t>Implementation</a:t>
            </a:r>
          </a:p>
        </p:txBody>
      </p:sp>
      <p:sp>
        <p:nvSpPr>
          <p:cNvPr id="17" name="TextBox 16"/>
          <p:cNvSpPr txBox="1"/>
          <p:nvPr/>
        </p:nvSpPr>
        <p:spPr>
          <a:xfrm>
            <a:off x="81280" y="4572000"/>
            <a:ext cx="1600200" cy="307777"/>
          </a:xfrm>
          <a:prstGeom prst="rect">
            <a:avLst/>
          </a:prstGeom>
          <a:solidFill>
            <a:schemeClr val="tx2">
              <a:lumMod val="60000"/>
              <a:lumOff val="40000"/>
            </a:schemeClr>
          </a:solidFill>
        </p:spPr>
        <p:txBody>
          <a:bodyPr wrap="square" rtlCol="0">
            <a:spAutoFit/>
          </a:bodyPr>
          <a:lstStyle/>
          <a:p>
            <a:r>
              <a:rPr lang="en-US" sz="1400" b="1" dirty="0">
                <a:solidFill>
                  <a:schemeClr val="bg1"/>
                </a:solidFill>
              </a:rPr>
              <a:t>Implementation</a:t>
            </a:r>
          </a:p>
        </p:txBody>
      </p:sp>
      <p:sp>
        <p:nvSpPr>
          <p:cNvPr id="6" name="TextBox 5"/>
          <p:cNvSpPr txBox="1"/>
          <p:nvPr/>
        </p:nvSpPr>
        <p:spPr>
          <a:xfrm>
            <a:off x="1828800" y="1143000"/>
            <a:ext cx="6781800" cy="307777"/>
          </a:xfrm>
          <a:prstGeom prst="rect">
            <a:avLst/>
          </a:prstGeom>
          <a:noFill/>
        </p:spPr>
        <p:txBody>
          <a:bodyPr wrap="square" rtlCol="0">
            <a:spAutoFit/>
          </a:bodyPr>
          <a:lstStyle/>
          <a:p>
            <a:pPr lvl="0"/>
            <a:r>
              <a:rPr lang="en-US" sz="1400" dirty="0"/>
              <a:t>You will discuss how the program can be implemented.  </a:t>
            </a:r>
          </a:p>
        </p:txBody>
      </p:sp>
    </p:spTree>
    <p:custDataLst>
      <p:tags r:id="rId1"/>
    </p:custDataLst>
    <p:extLst>
      <p:ext uri="{BB962C8B-B14F-4D97-AF65-F5344CB8AC3E}">
        <p14:creationId xmlns:p14="http://schemas.microsoft.com/office/powerpoint/2010/main" val="53662071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28800" y="190381"/>
            <a:ext cx="6628027" cy="800219"/>
          </a:xfrm>
          <a:prstGeom prst="rect">
            <a:avLst/>
          </a:prstGeom>
          <a:noFill/>
        </p:spPr>
        <p:txBody>
          <a:bodyPr wrap="square" rtlCol="0">
            <a:spAutoFit/>
          </a:bodyPr>
          <a:lstStyle/>
          <a:p>
            <a:r>
              <a:rPr lang="en-US" sz="2800" b="1" dirty="0">
                <a:solidFill>
                  <a:schemeClr val="accent1">
                    <a:lumMod val="75000"/>
                  </a:schemeClr>
                </a:solidFill>
              </a:rPr>
              <a:t>My Presentation</a:t>
            </a:r>
          </a:p>
          <a:p>
            <a:r>
              <a:rPr lang="en-US" b="1" dirty="0">
                <a:solidFill>
                  <a:schemeClr val="accent1">
                    <a:lumMod val="75000"/>
                  </a:schemeClr>
                </a:solidFill>
              </a:rPr>
              <a:t>Summary</a:t>
            </a:r>
          </a:p>
        </p:txBody>
      </p:sp>
      <p:sp>
        <p:nvSpPr>
          <p:cNvPr id="17" name="TextBox 16"/>
          <p:cNvSpPr txBox="1"/>
          <p:nvPr/>
        </p:nvSpPr>
        <p:spPr>
          <a:xfrm>
            <a:off x="71120" y="5029199"/>
            <a:ext cx="1600200" cy="307777"/>
          </a:xfrm>
          <a:prstGeom prst="rect">
            <a:avLst/>
          </a:prstGeom>
          <a:solidFill>
            <a:schemeClr val="tx2">
              <a:lumMod val="60000"/>
              <a:lumOff val="40000"/>
            </a:schemeClr>
          </a:solidFill>
        </p:spPr>
        <p:txBody>
          <a:bodyPr wrap="square" rtlCol="0">
            <a:spAutoFit/>
          </a:bodyPr>
          <a:lstStyle/>
          <a:p>
            <a:r>
              <a:rPr lang="en-US" sz="1400" b="1" dirty="0">
                <a:solidFill>
                  <a:schemeClr val="bg1"/>
                </a:solidFill>
              </a:rPr>
              <a:t>Summary</a:t>
            </a:r>
          </a:p>
        </p:txBody>
      </p:sp>
      <p:sp>
        <p:nvSpPr>
          <p:cNvPr id="6" name="TextBox 5"/>
          <p:cNvSpPr txBox="1"/>
          <p:nvPr/>
        </p:nvSpPr>
        <p:spPr>
          <a:xfrm>
            <a:off x="1828800" y="1143000"/>
            <a:ext cx="6781800" cy="307777"/>
          </a:xfrm>
          <a:prstGeom prst="rect">
            <a:avLst/>
          </a:prstGeom>
          <a:noFill/>
        </p:spPr>
        <p:txBody>
          <a:bodyPr wrap="square" rtlCol="0">
            <a:spAutoFit/>
          </a:bodyPr>
          <a:lstStyle/>
          <a:p>
            <a:pPr lvl="0"/>
            <a:r>
              <a:rPr lang="en-US" sz="1400" dirty="0"/>
              <a:t>Summary of the project. </a:t>
            </a:r>
          </a:p>
        </p:txBody>
      </p:sp>
    </p:spTree>
    <p:custDataLst>
      <p:tags r:id="rId1"/>
    </p:custDataLst>
    <p:extLst>
      <p:ext uri="{BB962C8B-B14F-4D97-AF65-F5344CB8AC3E}">
        <p14:creationId xmlns:p14="http://schemas.microsoft.com/office/powerpoint/2010/main" val="59055481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PROJECT_OPEN" val="0"/>
  <p:tag name="ARTICULATE_SLIDE_COUNT" val="1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6223</TotalTime>
  <Words>342</Words>
  <Application>Microsoft Office PowerPoint</Application>
  <PresentationFormat>On-screen Show (4:3)</PresentationFormat>
  <Paragraphs>55</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Kaplan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Nicholson</dc:creator>
  <cp:lastModifiedBy>Joy Carr</cp:lastModifiedBy>
  <cp:revision>59</cp:revision>
  <dcterms:created xsi:type="dcterms:W3CDTF">2015-02-19T15:13:16Z</dcterms:created>
  <dcterms:modified xsi:type="dcterms:W3CDTF">2017-11-30T15:01:50Z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C953CF69-83A2-46B0-88B5-9AB630B34BED</vt:lpwstr>
  </property>
  <property fmtid="{D5CDD505-2E9C-101B-9397-08002B2CF9AE}" pid="3" name="ArticulatePath">
    <vt:lpwstr>Presentation2</vt:lpwstr>
  </property>
</Properties>
</file>