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comments+xml" PartName="/ppt/comments/comment1.xml"/>
  <Override ContentType="application/vnd.openxmlformats-officedocument.presentationml.comments+xml" PartName="/ppt/comments/comment2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47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slide+xml" PartName="/ppt/slides/slide40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</p:sldIdLst>
  <p:sldSz cy="6858000" cx="9144000"/>
  <p:notesSz cx="6858000" cy="9144000"/>
  <p:embeddedFontLst>
    <p:embeddedFont>
      <p:font typeface="Open Sans"/>
      <p:regular r:id="rId54"/>
      <p:bold r:id="rId55"/>
      <p:italic r:id="rId56"/>
      <p:boldItalic r:id="rId5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mAuthor clrIdx="0" id="0" initials="" lastIdx="4" name="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4.xml"/><Relationship Id="rId42" Type="http://schemas.openxmlformats.org/officeDocument/2006/relationships/slide" Target="slides/slide36.xml"/><Relationship Id="rId41" Type="http://schemas.openxmlformats.org/officeDocument/2006/relationships/slide" Target="slides/slide35.xml"/><Relationship Id="rId44" Type="http://schemas.openxmlformats.org/officeDocument/2006/relationships/slide" Target="slides/slide38.xml"/><Relationship Id="rId43" Type="http://schemas.openxmlformats.org/officeDocument/2006/relationships/slide" Target="slides/slide37.xml"/><Relationship Id="rId46" Type="http://schemas.openxmlformats.org/officeDocument/2006/relationships/slide" Target="slides/slide40.xml"/><Relationship Id="rId45" Type="http://schemas.openxmlformats.org/officeDocument/2006/relationships/slide" Target="slides/slide39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openxmlformats.org/officeDocument/2006/relationships/slide" Target="slides/slide3.xml"/><Relationship Id="rId48" Type="http://schemas.openxmlformats.org/officeDocument/2006/relationships/slide" Target="slides/slide42.xml"/><Relationship Id="rId47" Type="http://schemas.openxmlformats.org/officeDocument/2006/relationships/slide" Target="slides/slide41.xml"/><Relationship Id="rId49" Type="http://schemas.openxmlformats.org/officeDocument/2006/relationships/slide" Target="slides/slide4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33" Type="http://schemas.openxmlformats.org/officeDocument/2006/relationships/slide" Target="slides/slide27.xml"/><Relationship Id="rId32" Type="http://schemas.openxmlformats.org/officeDocument/2006/relationships/slide" Target="slides/slide26.xml"/><Relationship Id="rId35" Type="http://schemas.openxmlformats.org/officeDocument/2006/relationships/slide" Target="slides/slide29.xml"/><Relationship Id="rId34" Type="http://schemas.openxmlformats.org/officeDocument/2006/relationships/slide" Target="slides/slide28.xml"/><Relationship Id="rId37" Type="http://schemas.openxmlformats.org/officeDocument/2006/relationships/slide" Target="slides/slide31.xml"/><Relationship Id="rId36" Type="http://schemas.openxmlformats.org/officeDocument/2006/relationships/slide" Target="slides/slide30.xml"/><Relationship Id="rId39" Type="http://schemas.openxmlformats.org/officeDocument/2006/relationships/slide" Target="slides/slide33.xml"/><Relationship Id="rId38" Type="http://schemas.openxmlformats.org/officeDocument/2006/relationships/slide" Target="slides/slide32.xml"/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29" Type="http://schemas.openxmlformats.org/officeDocument/2006/relationships/slide" Target="slides/slide23.xml"/><Relationship Id="rId51" Type="http://schemas.openxmlformats.org/officeDocument/2006/relationships/slide" Target="slides/slide45.xml"/><Relationship Id="rId50" Type="http://schemas.openxmlformats.org/officeDocument/2006/relationships/slide" Target="slides/slide44.xml"/><Relationship Id="rId53" Type="http://schemas.openxmlformats.org/officeDocument/2006/relationships/slide" Target="slides/slide47.xml"/><Relationship Id="rId52" Type="http://schemas.openxmlformats.org/officeDocument/2006/relationships/slide" Target="slides/slide46.xml"/><Relationship Id="rId11" Type="http://schemas.openxmlformats.org/officeDocument/2006/relationships/slide" Target="slides/slide5.xml"/><Relationship Id="rId55" Type="http://schemas.openxmlformats.org/officeDocument/2006/relationships/font" Target="fonts/OpenSans-bold.fntdata"/><Relationship Id="rId10" Type="http://schemas.openxmlformats.org/officeDocument/2006/relationships/slide" Target="slides/slide4.xml"/><Relationship Id="rId54" Type="http://schemas.openxmlformats.org/officeDocument/2006/relationships/font" Target="fonts/OpenSans-regular.fntdata"/><Relationship Id="rId13" Type="http://schemas.openxmlformats.org/officeDocument/2006/relationships/slide" Target="slides/slide7.xml"/><Relationship Id="rId57" Type="http://schemas.openxmlformats.org/officeDocument/2006/relationships/font" Target="fonts/OpenSans-boldItalic.fntdata"/><Relationship Id="rId12" Type="http://schemas.openxmlformats.org/officeDocument/2006/relationships/slide" Target="slides/slide6.xml"/><Relationship Id="rId56" Type="http://schemas.openxmlformats.org/officeDocument/2006/relationships/font" Target="fonts/OpenSans-italic.fntdata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m authorId="0" idx="1" dt="2019-11-11T19:02:26.809">
    <p:pos x="6000" y="0"/>
    <p:text>This is a reference and a heading. Enlarged.
-Sarah Pitt</p:text>
  </p:cm>
  <p:cm authorId="0" idx="2" dt="2019-11-11T19:02:26.807">
    <p:pos x="6000" y="100"/>
    <p:text>is this a heading or referemce?
-Amanda Minutola</p:text>
  </p:cm>
</p:cmLst>
</file>

<file path=ppt/comments/comment2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m authorId="0" idx="3" dt="2019-11-11T19:02:26.806">
    <p:pos x="6000" y="0"/>
    <p:text>Revised
-Sarah Pitt</p:text>
  </p:cm>
  <p:cm authorId="0" idx="4" dt="2019-11-11T19:02:26.801">
    <p:pos x="6000" y="100"/>
    <p:text>is this a heading or just another bullet point that lacks a symbol?
-Amanda Minutola</p:text>
  </p:cm>
</p:cmLst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15" name="Google Shape;115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1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24" name="Google Shape;124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1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31" name="Google Shape;131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1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38" name="Google Shape;138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1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47" name="Google Shape;147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1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57" name="Google Shape;157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AU: Table 4.1 correct?</a:t>
            </a:r>
            <a:endParaRPr/>
          </a:p>
        </p:txBody>
      </p:sp>
      <p:sp>
        <p:nvSpPr>
          <p:cNvPr id="158" name="Google Shape;158;p15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64" name="Google Shape;164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1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72" name="Google Shape;172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1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79" name="Google Shape;179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18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86" name="Google Shape;186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19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59" name="Google Shape;5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93" name="Google Shape;193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2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00" name="Google Shape;200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2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07" name="Google Shape;207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2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2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20" name="Google Shape;220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1" name="Google Shape;221;p2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2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28" name="Google Shape;228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9" name="Google Shape;229;p25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2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35" name="Google Shape;235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6" name="Google Shape;236;p2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2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42" name="Google Shape;242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" name="Google Shape;243;p2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2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49" name="Google Shape;249;p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0" name="Google Shape;250;p28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2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56" name="Google Shape;256;p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7" name="Google Shape;257;p29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6" name="Google Shape;6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3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63" name="Google Shape;263;p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4" name="Google Shape;264;p3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3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70" name="Google Shape;270;p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1" name="Google Shape;271;p3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3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77" name="Google Shape;277;p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8" name="Google Shape;278;p3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3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84" name="Google Shape;284;p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5" name="Google Shape;285;p3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3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91" name="Google Shape;291;p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2" name="Google Shape;292;p3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8" name="Google Shape;298;p3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3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04" name="Google Shape;304;p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5" name="Google Shape;305;p3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3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11" name="Google Shape;311;p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2" name="Google Shape;312;p3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3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18" name="Google Shape;318;p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9" name="Google Shape;319;p38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3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25" name="Google Shape;325;p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6" name="Google Shape;326;p39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73" name="Google Shape;7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4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32" name="Google Shape;332;p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3" name="Google Shape;333;p4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4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39" name="Google Shape;339;p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0" name="Google Shape;340;p4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6" name="Google Shape;346;p4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2" name="Google Shape;352;p4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4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58" name="Google Shape;358;p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9" name="Google Shape;359;p4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3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4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65" name="Google Shape;365;p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6" name="Google Shape;366;p45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0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p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2" name="Google Shape;372;p4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6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4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78" name="Google Shape;378;p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9" name="Google Shape;379;p4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80" name="Google Shape;80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5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87" name="Google Shape;8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94" name="Google Shape;94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01" name="Google Shape;101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8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08" name="Google Shape;108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9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type="title"/>
          </p:nvPr>
        </p:nvSpPr>
        <p:spPr>
          <a:xfrm>
            <a:off x="457200" y="12954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 rot="5400000">
            <a:off x="2728118" y="167481"/>
            <a:ext cx="36877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2"/>
          <p:cNvSpPr txBox="1"/>
          <p:nvPr>
            <p:ph type="title"/>
          </p:nvPr>
        </p:nvSpPr>
        <p:spPr>
          <a:xfrm rot="5400000">
            <a:off x="5090318" y="2529681"/>
            <a:ext cx="5135563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2"/>
          <p:cNvSpPr txBox="1"/>
          <p:nvPr>
            <p:ph idx="1" type="body"/>
          </p:nvPr>
        </p:nvSpPr>
        <p:spPr>
          <a:xfrm rot="5400000">
            <a:off x="899319" y="548482"/>
            <a:ext cx="5135563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457200" y="12954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457200" y="2438400"/>
            <a:ext cx="8229600" cy="3687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rgbClr val="009685"/>
              </a:buClr>
              <a:buSzPts val="3200"/>
              <a:buChar char="▪"/>
              <a:defRPr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rgbClr val="009685"/>
              </a:buClr>
              <a:buSzPts val="2800"/>
              <a:buChar char="▪"/>
              <a:defRPr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rgbClr val="009685"/>
              </a:buClr>
              <a:buSzPts val="2400"/>
              <a:buChar char="▪"/>
              <a:defRPr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rgbClr val="009685"/>
              </a:buClr>
              <a:buSzPts val="2000"/>
              <a:buChar char="▪"/>
              <a:defRPr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rgbClr val="009685"/>
              </a:buClr>
              <a:buSzPts val="2000"/>
              <a:buChar char="▪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7200" y="12954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57200" y="2408238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3" name="Google Shape;23;p4"/>
          <p:cNvSpPr txBox="1"/>
          <p:nvPr>
            <p:ph idx="2" type="body"/>
          </p:nvPr>
        </p:nvSpPr>
        <p:spPr>
          <a:xfrm>
            <a:off x="457200" y="3048000"/>
            <a:ext cx="4040188" cy="30781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SzPts val="2400"/>
              <a:buChar char="▪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24" name="Google Shape;24;p4"/>
          <p:cNvSpPr txBox="1"/>
          <p:nvPr>
            <p:ph idx="3" type="body"/>
          </p:nvPr>
        </p:nvSpPr>
        <p:spPr>
          <a:xfrm>
            <a:off x="4645025" y="2408238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5" name="Google Shape;25;p4"/>
          <p:cNvSpPr txBox="1"/>
          <p:nvPr>
            <p:ph idx="4" type="body"/>
          </p:nvPr>
        </p:nvSpPr>
        <p:spPr>
          <a:xfrm>
            <a:off x="4645025" y="3048000"/>
            <a:ext cx="4041775" cy="30781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SzPts val="2400"/>
              <a:buChar char="▪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 txBox="1"/>
          <p:nvPr>
            <p:ph type="title"/>
          </p:nvPr>
        </p:nvSpPr>
        <p:spPr>
          <a:xfrm>
            <a:off x="457200" y="12954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457200" y="2438400"/>
            <a:ext cx="4038600" cy="3687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SzPts val="2800"/>
              <a:buChar char="▪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SzPts val="2400"/>
              <a:buChar char="▪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648200" y="2438400"/>
            <a:ext cx="4038600" cy="3687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SzPts val="2800"/>
              <a:buChar char="▪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SzPts val="2400"/>
              <a:buChar char="▪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457200" y="12954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/>
          <p:nvPr>
            <p:ph type="title"/>
          </p:nvPr>
        </p:nvSpPr>
        <p:spPr>
          <a:xfrm>
            <a:off x="457200" y="121920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9"/>
          <p:cNvSpPr txBox="1"/>
          <p:nvPr>
            <p:ph idx="1" type="body"/>
          </p:nvPr>
        </p:nvSpPr>
        <p:spPr>
          <a:xfrm>
            <a:off x="3575050" y="1219200"/>
            <a:ext cx="5111750" cy="4906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SzPts val="3200"/>
              <a:buChar char="▪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SzPts val="2800"/>
              <a:buChar char="▪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SzPts val="2400"/>
              <a:buChar char="▪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57200" y="2438400"/>
            <a:ext cx="3008313" cy="3687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/>
          <p:nvPr>
            <p:ph type="title"/>
          </p:nvPr>
        </p:nvSpPr>
        <p:spPr>
          <a:xfrm>
            <a:off x="914400" y="4800600"/>
            <a:ext cx="71628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0"/>
          <p:cNvSpPr/>
          <p:nvPr>
            <p:ph idx="2" type="pic"/>
          </p:nvPr>
        </p:nvSpPr>
        <p:spPr>
          <a:xfrm>
            <a:off x="914400" y="1142999"/>
            <a:ext cx="7162800" cy="3584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rgbClr val="009685"/>
              </a:buClr>
              <a:buSzPts val="3200"/>
              <a:buFont typeface="Noto Sans Symbols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rgbClr val="009685"/>
              </a:buClr>
              <a:buSzPts val="2800"/>
              <a:buFont typeface="Noto Sans Symbols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rgbClr val="009685"/>
              </a:buClr>
              <a:buSzPts val="2400"/>
              <a:buFont typeface="Noto Sans Symbols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rgbClr val="009685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rgbClr val="009685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Google Shape;43;p10"/>
          <p:cNvSpPr txBox="1"/>
          <p:nvPr>
            <p:ph idx="1" type="body"/>
          </p:nvPr>
        </p:nvSpPr>
        <p:spPr>
          <a:xfrm>
            <a:off x="914400" y="5367338"/>
            <a:ext cx="71628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457200" y="12954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rgbClr val="21596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rgbClr val="21596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rgbClr val="21596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rgbClr val="21596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rgbClr val="21596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457200" y="2438400"/>
            <a:ext cx="8229600" cy="3687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rgbClr val="009685"/>
              </a:buClr>
              <a:buSzPts val="3200"/>
              <a:buFont typeface="Noto Sans Symbols"/>
              <a:buChar char="▪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009685"/>
              </a:buClr>
              <a:buSzPts val="2800"/>
              <a:buFont typeface="Noto Sans Symbols"/>
              <a:buChar char="▪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009685"/>
              </a:buClr>
              <a:buSzPts val="2400"/>
              <a:buFont typeface="Noto Sans Symbols"/>
              <a:buChar char="▪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009685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009685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/>
          <p:nvPr/>
        </p:nvSpPr>
        <p:spPr>
          <a:xfrm>
            <a:off x="0" y="-9525"/>
            <a:ext cx="8915400" cy="9239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Primary Care:</a:t>
            </a:r>
            <a:r>
              <a:rPr b="1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Art and Science of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                            Advanced Practice Nursing, </a:t>
            </a:r>
            <a:r>
              <a:rPr b="0" i="0" lang="en-US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r>
              <a:rPr b="0" baseline="30000" i="0" lang="en-US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b="0" i="0" lang="en-US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Edition</a:t>
            </a:r>
            <a:endParaRPr/>
          </a:p>
        </p:txBody>
      </p:sp>
      <p:sp>
        <p:nvSpPr>
          <p:cNvPr id="13" name="Google Shape;13;p1"/>
          <p:cNvSpPr txBox="1"/>
          <p:nvPr/>
        </p:nvSpPr>
        <p:spPr>
          <a:xfrm>
            <a:off x="0" y="6553200"/>
            <a:ext cx="1981200" cy="2238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F2F2F2"/>
                </a:solidFill>
                <a:latin typeface="Open Sans"/>
                <a:ea typeface="Open Sans"/>
                <a:cs typeface="Open Sans"/>
                <a:sym typeface="Open Sans"/>
              </a:rPr>
              <a:t>Copyright © 2019 F.A. Davis Company</a:t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comments" Target="../comments/comment1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comments" Target="../comments/comment2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Chapter 4</a:t>
            </a:r>
            <a:endParaRPr/>
          </a:p>
        </p:txBody>
      </p:sp>
      <p:sp>
        <p:nvSpPr>
          <p:cNvPr id="56" name="Google Shape;56;p1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b="1" lang="en-US" sz="4000"/>
              <a:t>The Art of </a:t>
            </a:r>
            <a:endParaRPr/>
          </a:p>
          <a:p>
            <a:pPr indent="0" lvl="0" marL="0" rtl="0" algn="ctr">
              <a:spcBef>
                <a:spcPts val="800"/>
              </a:spcBef>
              <a:spcAft>
                <a:spcPts val="0"/>
              </a:spcAft>
              <a:buSzPts val="4000"/>
              <a:buNone/>
            </a:pPr>
            <a:r>
              <a:rPr b="1" lang="en-US" sz="4000"/>
              <a:t>Diagnosis and Treatment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2"/>
          <p:cNvSpPr txBox="1"/>
          <p:nvPr>
            <p:ph type="title"/>
          </p:nvPr>
        </p:nvSpPr>
        <p:spPr>
          <a:xfrm>
            <a:off x="685800" y="1295400"/>
            <a:ext cx="76200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Clinical Judgment </a:t>
            </a:r>
            <a:br>
              <a:rPr lang="en-US"/>
            </a:br>
            <a:r>
              <a:rPr lang="en-US"/>
              <a:t>in Primary Care (cont’d)</a:t>
            </a:r>
            <a:endParaRPr/>
          </a:p>
        </p:txBody>
      </p:sp>
      <p:sp>
        <p:nvSpPr>
          <p:cNvPr id="119" name="Google Shape;119;p22"/>
          <p:cNvSpPr txBox="1"/>
          <p:nvPr>
            <p:ph idx="1" type="body"/>
          </p:nvPr>
        </p:nvSpPr>
        <p:spPr>
          <a:xfrm>
            <a:off x="457200" y="2667000"/>
            <a:ext cx="7772400" cy="5635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</a:pPr>
            <a:r>
              <a:t/>
            </a:r>
            <a:endParaRPr sz="600"/>
          </a:p>
          <a:p>
            <a:pPr indent="0" lvl="0" marL="0" rtl="0" algn="l">
              <a:lnSpc>
                <a:spcPct val="80000"/>
              </a:lnSpc>
              <a:spcBef>
                <a:spcPts val="120"/>
              </a:spcBef>
              <a:spcAft>
                <a:spcPts val="0"/>
              </a:spcAft>
              <a:buSzPts val="600"/>
              <a:buNone/>
            </a:pPr>
            <a:r>
              <a:t/>
            </a:r>
            <a:endParaRPr sz="600"/>
          </a:p>
          <a:p>
            <a:pPr indent="0" lvl="0" marL="0" rtl="0" algn="l">
              <a:lnSpc>
                <a:spcPct val="80000"/>
              </a:lnSpc>
              <a:spcBef>
                <a:spcPts val="120"/>
              </a:spcBef>
              <a:spcAft>
                <a:spcPts val="0"/>
              </a:spcAft>
              <a:buSzPts val="600"/>
              <a:buNone/>
            </a:pPr>
            <a:r>
              <a:t/>
            </a:r>
            <a:endParaRPr sz="600"/>
          </a:p>
          <a:p>
            <a:pPr indent="0" lvl="0" marL="0" rtl="0" algn="l">
              <a:lnSpc>
                <a:spcPct val="80000"/>
              </a:lnSpc>
              <a:spcBef>
                <a:spcPts val="120"/>
              </a:spcBef>
              <a:spcAft>
                <a:spcPts val="0"/>
              </a:spcAft>
              <a:buSzPts val="600"/>
              <a:buNone/>
            </a:pPr>
            <a:r>
              <a:t/>
            </a:r>
            <a:endParaRPr sz="600"/>
          </a:p>
          <a:p>
            <a:pPr indent="0" lvl="0" marL="0" rtl="0" algn="l">
              <a:lnSpc>
                <a:spcPct val="80000"/>
              </a:lnSpc>
              <a:spcBef>
                <a:spcPts val="120"/>
              </a:spcBef>
              <a:spcAft>
                <a:spcPts val="0"/>
              </a:spcAft>
              <a:buSzPts val="600"/>
              <a:buNone/>
            </a:pPr>
            <a:r>
              <a:t/>
            </a:r>
            <a:endParaRPr sz="600"/>
          </a:p>
          <a:p>
            <a:pPr indent="0" lvl="0" marL="0" rtl="0" algn="l">
              <a:lnSpc>
                <a:spcPct val="80000"/>
              </a:lnSpc>
              <a:spcBef>
                <a:spcPts val="120"/>
              </a:spcBef>
              <a:spcAft>
                <a:spcPts val="0"/>
              </a:spcAft>
              <a:buSzPts val="600"/>
              <a:buNone/>
            </a:pPr>
            <a:r>
              <a:t/>
            </a:r>
            <a:endParaRPr sz="600"/>
          </a:p>
          <a:p>
            <a:pPr indent="0" lvl="0" marL="0" rtl="0" algn="l">
              <a:lnSpc>
                <a:spcPct val="80000"/>
              </a:lnSpc>
              <a:spcBef>
                <a:spcPts val="120"/>
              </a:spcBef>
              <a:spcAft>
                <a:spcPts val="0"/>
              </a:spcAft>
              <a:buSzPts val="600"/>
              <a:buNone/>
            </a:pPr>
            <a:r>
              <a:t/>
            </a:r>
            <a:endParaRPr sz="600"/>
          </a:p>
          <a:p>
            <a:pPr indent="0" lvl="0" marL="0" rtl="0" algn="l">
              <a:lnSpc>
                <a:spcPct val="80000"/>
              </a:lnSpc>
              <a:spcBef>
                <a:spcPts val="160"/>
              </a:spcBef>
              <a:spcAft>
                <a:spcPts val="0"/>
              </a:spcAft>
              <a:buSzPts val="800"/>
              <a:buNone/>
            </a:pPr>
            <a:r>
              <a:t/>
            </a:r>
            <a:endParaRPr b="0" sz="800"/>
          </a:p>
          <a:p>
            <a:pPr indent="0" lvl="0" marL="0" rtl="0" algn="l">
              <a:lnSpc>
                <a:spcPct val="80000"/>
              </a:lnSpc>
              <a:spcBef>
                <a:spcPts val="160"/>
              </a:spcBef>
              <a:spcAft>
                <a:spcPts val="0"/>
              </a:spcAft>
              <a:buSzPts val="800"/>
              <a:buNone/>
            </a:pPr>
            <a:r>
              <a:t/>
            </a:r>
            <a:endParaRPr b="0" sz="800"/>
          </a:p>
          <a:p>
            <a:pPr indent="0" lvl="0" marL="0" rtl="0" algn="l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rPr b="0" lang="en-US" sz="3200"/>
              <a:t>Johnson (1993), </a:t>
            </a:r>
            <a:r>
              <a:rPr b="0" i="1" lang="en-US" sz="3200"/>
              <a:t>Phases of Discourse</a:t>
            </a:r>
            <a:endParaRPr/>
          </a:p>
        </p:txBody>
      </p:sp>
      <p:sp>
        <p:nvSpPr>
          <p:cNvPr id="120" name="Google Shape;120;p22"/>
          <p:cNvSpPr txBox="1"/>
          <p:nvPr>
            <p:ph idx="2" type="body"/>
          </p:nvPr>
        </p:nvSpPr>
        <p:spPr>
          <a:xfrm>
            <a:off x="457200" y="3276600"/>
            <a:ext cx="4040188" cy="30781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2800"/>
              <a:buChar char="▪"/>
            </a:pPr>
            <a:r>
              <a:rPr lang="en-US" sz="2800"/>
              <a:t>Establish agenda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 sz="2800"/>
              <a:t>Elicit information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 sz="2800"/>
              <a:t>Alert for cues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 sz="2800"/>
              <a:t>Help problem solve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 sz="2800"/>
              <a:t>Physical exam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2400"/>
              <a:buFont typeface="Noto Sans Symbols"/>
              <a:buNone/>
            </a:pPr>
            <a:r>
              <a:t/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</p:txBody>
      </p:sp>
      <p:sp>
        <p:nvSpPr>
          <p:cNvPr id="121" name="Google Shape;121;p22"/>
          <p:cNvSpPr txBox="1"/>
          <p:nvPr>
            <p:ph idx="4" type="body"/>
          </p:nvPr>
        </p:nvSpPr>
        <p:spPr>
          <a:xfrm>
            <a:off x="4648200" y="3276600"/>
            <a:ext cx="4041775" cy="30781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2800"/>
              <a:buChar char="▪"/>
            </a:pPr>
            <a:r>
              <a:rPr lang="en-US" sz="2800"/>
              <a:t>Develop plan of care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 sz="2800"/>
              <a:t>Use teachable moment (patient centered)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 sz="2800"/>
              <a:t>Personalize solutions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 sz="2800"/>
              <a:t>APRN’s high patient satisfaction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3"/>
          <p:cNvSpPr txBox="1"/>
          <p:nvPr>
            <p:ph type="title"/>
          </p:nvPr>
        </p:nvSpPr>
        <p:spPr>
          <a:xfrm>
            <a:off x="457200" y="12954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Clinical Process and Its Limitations</a:t>
            </a:r>
            <a:endParaRPr/>
          </a:p>
        </p:txBody>
      </p:sp>
      <p:sp>
        <p:nvSpPr>
          <p:cNvPr id="128" name="Google Shape;128;p23"/>
          <p:cNvSpPr txBox="1"/>
          <p:nvPr>
            <p:ph idx="1" type="body"/>
          </p:nvPr>
        </p:nvSpPr>
        <p:spPr>
          <a:xfrm>
            <a:off x="381000" y="2514600"/>
            <a:ext cx="8229600" cy="3687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3200"/>
              <a:buFont typeface="Noto Sans Symbols"/>
              <a:buNone/>
            </a:pPr>
            <a:r>
              <a:rPr lang="en-US"/>
              <a:t>Human memory limitations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Information processing model</a:t>
            </a:r>
            <a:endParaRPr/>
          </a:p>
          <a:p>
            <a:pPr indent="-228600" lvl="2" marL="1143000" rtl="0" algn="l">
              <a:spcBef>
                <a:spcPts val="480"/>
              </a:spcBef>
              <a:spcAft>
                <a:spcPts val="0"/>
              </a:spcAft>
              <a:buSzPts val="2400"/>
              <a:buChar char="▪"/>
            </a:pPr>
            <a:r>
              <a:rPr lang="en-US"/>
              <a:t>Short-term memory</a:t>
            </a:r>
            <a:endParaRPr/>
          </a:p>
          <a:p>
            <a:pPr indent="-228600" lvl="3" marL="1600200" rtl="0" algn="l">
              <a:spcBef>
                <a:spcPts val="400"/>
              </a:spcBef>
              <a:spcAft>
                <a:spcPts val="0"/>
              </a:spcAft>
              <a:buSzPts val="2000"/>
              <a:buChar char="▪"/>
            </a:pPr>
            <a:r>
              <a:rPr lang="en-US"/>
              <a:t>New information</a:t>
            </a:r>
            <a:endParaRPr/>
          </a:p>
          <a:p>
            <a:pPr indent="-228600" lvl="3" marL="1600200" rtl="0" algn="l">
              <a:spcBef>
                <a:spcPts val="400"/>
              </a:spcBef>
              <a:spcAft>
                <a:spcPts val="0"/>
              </a:spcAft>
              <a:buSzPts val="2000"/>
              <a:buChar char="▪"/>
            </a:pPr>
            <a:r>
              <a:rPr lang="en-US"/>
              <a:t>Seven bits</a:t>
            </a:r>
            <a:endParaRPr/>
          </a:p>
          <a:p>
            <a:pPr indent="-228600" lvl="3" marL="1600200" rtl="0" algn="l">
              <a:spcBef>
                <a:spcPts val="400"/>
              </a:spcBef>
              <a:spcAft>
                <a:spcPts val="0"/>
              </a:spcAft>
              <a:buSzPts val="2000"/>
              <a:buChar char="▪"/>
            </a:pPr>
            <a:r>
              <a:rPr lang="en-US"/>
              <a:t>Clusters and chunks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4"/>
          <p:cNvSpPr txBox="1"/>
          <p:nvPr>
            <p:ph type="title"/>
          </p:nvPr>
        </p:nvSpPr>
        <p:spPr>
          <a:xfrm>
            <a:off x="304800" y="9144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Clinical Process and Its Limitations (cont’d)</a:t>
            </a:r>
            <a:endParaRPr/>
          </a:p>
        </p:txBody>
      </p:sp>
      <p:sp>
        <p:nvSpPr>
          <p:cNvPr id="135" name="Google Shape;135;p24"/>
          <p:cNvSpPr txBox="1"/>
          <p:nvPr>
            <p:ph idx="1" type="body"/>
          </p:nvPr>
        </p:nvSpPr>
        <p:spPr>
          <a:xfrm>
            <a:off x="457200" y="2133600"/>
            <a:ext cx="8229600" cy="3687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Font typeface="Noto Sans Symbols"/>
              <a:buNone/>
            </a:pPr>
            <a:r>
              <a:rPr lang="en-US"/>
              <a:t>Human memory limitations (cont’d)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Long-term memory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400"/>
              <a:buChar char="▪"/>
            </a:pPr>
            <a:r>
              <a:rPr lang="en-US"/>
              <a:t>Vast quantities of information (data and associated emotions)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400"/>
              <a:buChar char="▪"/>
            </a:pPr>
            <a:r>
              <a:rPr lang="en-US"/>
              <a:t>Must be accessible to be able to retrieve information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400"/>
              <a:buChar char="▪"/>
            </a:pPr>
            <a:r>
              <a:rPr lang="en-US"/>
              <a:t>Repetitive exercises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400"/>
              <a:buChar char="▪"/>
            </a:pPr>
            <a:r>
              <a:rPr lang="en-US"/>
              <a:t>Organization structure fact is associated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3200"/>
              <a:buFont typeface="Noto Sans Symbols"/>
              <a:buNone/>
            </a:pPr>
            <a:r>
              <a:rPr b="1" lang="en-US"/>
              <a:t>Element of human contact in clinical process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5"/>
          <p:cNvSpPr txBox="1"/>
          <p:nvPr>
            <p:ph type="title"/>
          </p:nvPr>
        </p:nvSpPr>
        <p:spPr>
          <a:xfrm>
            <a:off x="457200" y="12954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Clinical Process and Its Limitations (cont’d)</a:t>
            </a:r>
            <a:endParaRPr/>
          </a:p>
        </p:txBody>
      </p:sp>
      <p:sp>
        <p:nvSpPr>
          <p:cNvPr id="142" name="Google Shape;142;p25"/>
          <p:cNvSpPr txBox="1"/>
          <p:nvPr>
            <p:ph idx="2" type="body"/>
          </p:nvPr>
        </p:nvSpPr>
        <p:spPr>
          <a:xfrm>
            <a:off x="457200" y="2971800"/>
            <a:ext cx="4040188" cy="31543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2400"/>
              <a:buChar char="▪"/>
            </a:pPr>
            <a:r>
              <a:rPr lang="en-US"/>
              <a:t>Critical thinking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SzPts val="2000"/>
              <a:buChar char="▪"/>
            </a:pPr>
            <a:r>
              <a:rPr lang="en-US"/>
              <a:t>Reflective process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SzPts val="2000"/>
              <a:buChar char="▪"/>
            </a:pPr>
            <a:r>
              <a:rPr lang="en-US"/>
              <a:t>Explores all possible avenues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SzPts val="2000"/>
              <a:buChar char="▪"/>
            </a:pPr>
            <a:r>
              <a:rPr lang="en-US"/>
              <a:t>Conclusions drawn on evidence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SzPts val="2000"/>
              <a:buChar char="▪"/>
            </a:pPr>
            <a:r>
              <a:rPr lang="en-US"/>
              <a:t>Creative</a:t>
            </a:r>
            <a:endParaRPr/>
          </a:p>
        </p:txBody>
      </p:sp>
      <p:sp>
        <p:nvSpPr>
          <p:cNvPr id="143" name="Google Shape;143;p25"/>
          <p:cNvSpPr txBox="1"/>
          <p:nvPr>
            <p:ph idx="3" type="body"/>
          </p:nvPr>
        </p:nvSpPr>
        <p:spPr>
          <a:xfrm>
            <a:off x="4645025" y="2514600"/>
            <a:ext cx="4041775" cy="914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b="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b="0"/>
          </a:p>
        </p:txBody>
      </p:sp>
      <p:sp>
        <p:nvSpPr>
          <p:cNvPr id="144" name="Google Shape;144;p25"/>
          <p:cNvSpPr txBox="1"/>
          <p:nvPr>
            <p:ph idx="4" type="body"/>
          </p:nvPr>
        </p:nvSpPr>
        <p:spPr>
          <a:xfrm>
            <a:off x="4648200" y="2971800"/>
            <a:ext cx="4041775" cy="31543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2400"/>
              <a:buChar char="▪"/>
            </a:pPr>
            <a:r>
              <a:rPr lang="en-US"/>
              <a:t>Critical thinking supports clinical judgment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SzPts val="2000"/>
              <a:buChar char="▪"/>
            </a:pPr>
            <a:r>
              <a:rPr lang="en-US"/>
              <a:t>Humility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SzPts val="2000"/>
              <a:buChar char="▪"/>
            </a:pPr>
            <a:r>
              <a:rPr lang="en-US"/>
              <a:t>Systematic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SzPts val="2000"/>
              <a:buChar char="▪"/>
            </a:pPr>
            <a:r>
              <a:rPr lang="en-US"/>
              <a:t>Strengthen of evidence for conclusion (hard and soft)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SzPts val="2000"/>
              <a:buChar char="▪"/>
            </a:pPr>
            <a:r>
              <a:rPr lang="en-US"/>
              <a:t>Potential problems and goal development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6"/>
          <p:cNvSpPr txBox="1"/>
          <p:nvPr>
            <p:ph type="title"/>
          </p:nvPr>
        </p:nvSpPr>
        <p:spPr>
          <a:xfrm>
            <a:off x="457200" y="12954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Clinical Process and Its Limitations (cont’d)</a:t>
            </a:r>
            <a:endParaRPr/>
          </a:p>
        </p:txBody>
      </p:sp>
      <p:sp>
        <p:nvSpPr>
          <p:cNvPr id="151" name="Google Shape;151;p26"/>
          <p:cNvSpPr txBox="1"/>
          <p:nvPr>
            <p:ph idx="1" type="body"/>
          </p:nvPr>
        </p:nvSpPr>
        <p:spPr>
          <a:xfrm>
            <a:off x="457200" y="2408238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0" lang="en-US" sz="2800"/>
              <a:t>Intuition</a:t>
            </a:r>
            <a:endParaRPr/>
          </a:p>
        </p:txBody>
      </p:sp>
      <p:sp>
        <p:nvSpPr>
          <p:cNvPr id="152" name="Google Shape;152;p26"/>
          <p:cNvSpPr txBox="1"/>
          <p:nvPr>
            <p:ph idx="2" type="body"/>
          </p:nvPr>
        </p:nvSpPr>
        <p:spPr>
          <a:xfrm>
            <a:off x="457200" y="3048000"/>
            <a:ext cx="4040188" cy="30781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2400"/>
              <a:buChar char="▪"/>
            </a:pPr>
            <a:r>
              <a:rPr lang="en-US"/>
              <a:t>Based on long experience in setting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2400"/>
              <a:buChar char="▪"/>
            </a:pPr>
            <a:r>
              <a:rPr lang="en-US"/>
              <a:t>Unconscious thought process probably based on  pattern matching</a:t>
            </a:r>
            <a:endParaRPr/>
          </a:p>
        </p:txBody>
      </p:sp>
      <p:sp>
        <p:nvSpPr>
          <p:cNvPr id="153" name="Google Shape;153;p26"/>
          <p:cNvSpPr txBox="1"/>
          <p:nvPr>
            <p:ph idx="3" type="body"/>
          </p:nvPr>
        </p:nvSpPr>
        <p:spPr>
          <a:xfrm>
            <a:off x="4645025" y="2514600"/>
            <a:ext cx="4346575" cy="914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0" lang="en-US" sz="2800"/>
              <a:t>Intuition and clinical judgment</a:t>
            </a:r>
            <a:endParaRPr/>
          </a:p>
        </p:txBody>
      </p:sp>
      <p:sp>
        <p:nvSpPr>
          <p:cNvPr id="154" name="Google Shape;154;p26"/>
          <p:cNvSpPr txBox="1"/>
          <p:nvPr>
            <p:ph idx="4" type="body"/>
          </p:nvPr>
        </p:nvSpPr>
        <p:spPr>
          <a:xfrm>
            <a:off x="4645025" y="3429000"/>
            <a:ext cx="4041775" cy="34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2000"/>
              <a:buChar char="▪"/>
            </a:pPr>
            <a:r>
              <a:rPr lang="en-US" sz="2000"/>
              <a:t>Reminded of past experience and what will likely happen when in new experience</a:t>
            </a:r>
            <a:endParaRPr/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SzPts val="2000"/>
              <a:buChar char="▪"/>
            </a:pPr>
            <a:r>
              <a:rPr lang="en-US" sz="2000"/>
              <a:t>Unable to verbalize data points that lead to conclusion</a:t>
            </a:r>
            <a:endParaRPr/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SzPts val="2000"/>
              <a:buChar char="▪"/>
            </a:pPr>
            <a:r>
              <a:rPr lang="en-US" sz="2000"/>
              <a:t>Thinking slows down the process</a:t>
            </a:r>
            <a:endParaRPr/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SzPts val="2000"/>
              <a:buChar char="▪"/>
            </a:pPr>
            <a:r>
              <a:rPr lang="en-US" sz="2000"/>
              <a:t>Expert level of practice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7"/>
          <p:cNvSpPr txBox="1"/>
          <p:nvPr>
            <p:ph type="title"/>
          </p:nvPr>
        </p:nvSpPr>
        <p:spPr>
          <a:xfrm>
            <a:off x="457200" y="12954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Clinical Process and Its Limitations (cont’d)</a:t>
            </a:r>
            <a:endParaRPr/>
          </a:p>
        </p:txBody>
      </p:sp>
      <p:sp>
        <p:nvSpPr>
          <p:cNvPr id="161" name="Google Shape;161;p27"/>
          <p:cNvSpPr txBox="1"/>
          <p:nvPr>
            <p:ph idx="1" type="body"/>
          </p:nvPr>
        </p:nvSpPr>
        <p:spPr>
          <a:xfrm>
            <a:off x="457200" y="2438400"/>
            <a:ext cx="8229600" cy="3687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3200"/>
              <a:buFont typeface="Noto Sans Symbols"/>
              <a:buNone/>
            </a:pPr>
            <a:r>
              <a:rPr lang="en-US"/>
              <a:t>Developing expertise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Benner et al. (1996)</a:t>
            </a:r>
            <a:endParaRPr/>
          </a:p>
          <a:p>
            <a:pPr indent="-228600" lvl="2" marL="1143000" rtl="0" algn="l">
              <a:spcBef>
                <a:spcPts val="480"/>
              </a:spcBef>
              <a:spcAft>
                <a:spcPts val="0"/>
              </a:spcAft>
              <a:buSzPts val="2400"/>
              <a:buChar char="▪"/>
            </a:pPr>
            <a:r>
              <a:rPr lang="en-US"/>
              <a:t>Differences in clinical judgment based on experience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Features of diagnostic reasoning in Benner’s stages</a:t>
            </a:r>
            <a:endParaRPr/>
          </a:p>
          <a:p>
            <a:pPr indent="-228600" lvl="2" marL="1143000" rtl="0" algn="l">
              <a:spcBef>
                <a:spcPts val="480"/>
              </a:spcBef>
              <a:spcAft>
                <a:spcPts val="0"/>
              </a:spcAft>
              <a:buSzPts val="2400"/>
              <a:buChar char="▪"/>
            </a:pPr>
            <a:r>
              <a:rPr lang="en-US"/>
              <a:t>See Table 4.1 in text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SzPts val="2800"/>
              <a:buFont typeface="Noto Sans Symbols"/>
              <a:buNone/>
            </a:pPr>
            <a:r>
              <a:rPr lang="en-US"/>
              <a:t>		</a:t>
            </a:r>
            <a:endParaRPr/>
          </a:p>
          <a:p>
            <a:pPr indent="-76200" lvl="2" marL="1143000" rtl="0" algn="l"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  <a:p>
            <a:pPr indent="-76200" lvl="2" marL="1143000" rtl="0" algn="l"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8"/>
          <p:cNvSpPr txBox="1"/>
          <p:nvPr>
            <p:ph type="title"/>
          </p:nvPr>
        </p:nvSpPr>
        <p:spPr>
          <a:xfrm>
            <a:off x="457200" y="12954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Diagnostic Process Overview</a:t>
            </a:r>
            <a:endParaRPr/>
          </a:p>
        </p:txBody>
      </p:sp>
      <p:sp>
        <p:nvSpPr>
          <p:cNvPr id="168" name="Google Shape;168;p28"/>
          <p:cNvSpPr txBox="1"/>
          <p:nvPr>
            <p:ph idx="1" type="body"/>
          </p:nvPr>
        </p:nvSpPr>
        <p:spPr>
          <a:xfrm>
            <a:off x="457200" y="2438400"/>
            <a:ext cx="4572000" cy="3687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2800"/>
              <a:buFont typeface="Noto Sans Symbols"/>
              <a:buNone/>
            </a:pPr>
            <a:r>
              <a:rPr lang="en-US"/>
              <a:t>Diagnostic reasoning process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SzPts val="2400"/>
              <a:buChar char="▪"/>
            </a:pPr>
            <a:r>
              <a:rPr lang="en-US"/>
              <a:t>Data generation and clustering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SzPts val="2400"/>
              <a:buChar char="▪"/>
            </a:pPr>
            <a:r>
              <a:rPr lang="en-US"/>
              <a:t>Hypothesis generation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SzPts val="2400"/>
              <a:buChar char="▪"/>
            </a:pPr>
            <a:r>
              <a:rPr lang="en-US"/>
              <a:t>Probabilistic reasoning</a:t>
            </a:r>
            <a:endParaRPr/>
          </a:p>
          <a:p>
            <a:pPr indent="-101600" lvl="2" marL="1143000" rtl="0" algn="l"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  <p:sp>
        <p:nvSpPr>
          <p:cNvPr id="169" name="Google Shape;169;p28"/>
          <p:cNvSpPr txBox="1"/>
          <p:nvPr>
            <p:ph idx="2" type="body"/>
          </p:nvPr>
        </p:nvSpPr>
        <p:spPr>
          <a:xfrm>
            <a:off x="4648200" y="2438400"/>
            <a:ext cx="4038600" cy="2544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2800"/>
              <a:buFont typeface="Noto Sans Symbols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2400"/>
              <a:buChar char="▪"/>
            </a:pPr>
            <a:r>
              <a:rPr lang="en-US" sz="2400"/>
              <a:t>Pattern matching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2400"/>
              <a:buChar char="▪"/>
            </a:pPr>
            <a:r>
              <a:rPr lang="en-US" sz="2400"/>
              <a:t>Planning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2400"/>
              <a:buChar char="▪"/>
            </a:pPr>
            <a:r>
              <a:rPr lang="en-US" sz="2400"/>
              <a:t>Problem solving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2400"/>
              <a:buChar char="▪"/>
            </a:pPr>
            <a:r>
              <a:rPr lang="en-US" sz="2400"/>
              <a:t>Critical reflection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9"/>
          <p:cNvSpPr txBox="1"/>
          <p:nvPr>
            <p:ph type="title"/>
          </p:nvPr>
        </p:nvSpPr>
        <p:spPr>
          <a:xfrm>
            <a:off x="457200" y="12954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Diagnostic Process Overview (cont’d)</a:t>
            </a:r>
            <a:endParaRPr/>
          </a:p>
        </p:txBody>
      </p:sp>
      <p:sp>
        <p:nvSpPr>
          <p:cNvPr id="176" name="Google Shape;176;p29"/>
          <p:cNvSpPr txBox="1"/>
          <p:nvPr>
            <p:ph idx="1" type="body"/>
          </p:nvPr>
        </p:nvSpPr>
        <p:spPr>
          <a:xfrm>
            <a:off x="457200" y="2286000"/>
            <a:ext cx="8229600" cy="373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3200"/>
              <a:buFont typeface="Noto Sans Symbols"/>
              <a:buNone/>
            </a:pPr>
            <a:r>
              <a:rPr lang="en-US"/>
              <a:t>Data collection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List of possible diagnoses or hypotheses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If diagnosis is in first list, higher possibility it is correct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Experienced clinicians use hypothesis-driven data acquisition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Novice tends to use “shotgun” approach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SzPts val="2800"/>
              <a:buFont typeface="Noto Sans Symbols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0"/>
          <p:cNvSpPr txBox="1"/>
          <p:nvPr>
            <p:ph type="title"/>
          </p:nvPr>
        </p:nvSpPr>
        <p:spPr>
          <a:xfrm>
            <a:off x="457200" y="12954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Diagnostic Process Overview (cont’d)</a:t>
            </a:r>
            <a:endParaRPr/>
          </a:p>
        </p:txBody>
      </p:sp>
      <p:sp>
        <p:nvSpPr>
          <p:cNvPr id="183" name="Google Shape;183;p30"/>
          <p:cNvSpPr txBox="1"/>
          <p:nvPr>
            <p:ph idx="1" type="body"/>
          </p:nvPr>
        </p:nvSpPr>
        <p:spPr>
          <a:xfrm>
            <a:off x="457200" y="2438400"/>
            <a:ext cx="8229600" cy="3687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3200"/>
              <a:buFont typeface="Noto Sans Symbols"/>
              <a:buNone/>
            </a:pPr>
            <a:r>
              <a:rPr lang="en-US"/>
              <a:t>Data collection (cont’d)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Hypothesis-driven seeks data to confirm or disprove hypothesis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Competing hypotheses ruled out by seeking nonconfirmatory data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Data collection needs to be more than completely symptom driven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31"/>
          <p:cNvSpPr txBox="1"/>
          <p:nvPr>
            <p:ph type="title"/>
          </p:nvPr>
        </p:nvSpPr>
        <p:spPr>
          <a:xfrm>
            <a:off x="457200" y="12954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Diagnostic Process Overview (cont’d)</a:t>
            </a:r>
            <a:endParaRPr/>
          </a:p>
        </p:txBody>
      </p:sp>
      <p:sp>
        <p:nvSpPr>
          <p:cNvPr id="190" name="Google Shape;190;p31"/>
          <p:cNvSpPr txBox="1"/>
          <p:nvPr>
            <p:ph idx="1" type="body"/>
          </p:nvPr>
        </p:nvSpPr>
        <p:spPr>
          <a:xfrm>
            <a:off x="457200" y="2438400"/>
            <a:ext cx="8229600" cy="3687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3200"/>
              <a:buFont typeface="Noto Sans Symbols"/>
              <a:buNone/>
            </a:pPr>
            <a:r>
              <a:rPr lang="en-US"/>
              <a:t>Hypothesis evaluation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Data clustered into meaningful chunks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Alert to data that do not fit pattern expected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On guard not to ignore discrepant data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“Common things occur commonly”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“When you hear hoof beats, think horses, not zebras”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457200" y="12954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The Art of Diagnosis and Treatment</a:t>
            </a:r>
            <a:endParaRPr/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457200" y="2438400"/>
            <a:ext cx="8229600" cy="3687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3200"/>
              <a:buFont typeface="Noto Sans Symbols"/>
              <a:buNone/>
            </a:pPr>
            <a:r>
              <a:rPr lang="en-US"/>
              <a:t>The advanced practice registered nurse’s (APRN’s) unique services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Care based on current research—evidence-based practice (EBP)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Nursing perspective of the whole person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Does more than diagnose and treat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Look at the kind of thinking an APRN utilizes</a:t>
            </a:r>
            <a:endParaRPr/>
          </a:p>
          <a:p>
            <a:pPr indent="-107950" lvl="1" marL="742950" rtl="0" algn="l">
              <a:spcBef>
                <a:spcPts val="56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32"/>
          <p:cNvSpPr txBox="1"/>
          <p:nvPr>
            <p:ph type="title"/>
          </p:nvPr>
        </p:nvSpPr>
        <p:spPr>
          <a:xfrm>
            <a:off x="457200" y="12954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Diagnostic Process Overview (cont’d)</a:t>
            </a:r>
            <a:endParaRPr/>
          </a:p>
        </p:txBody>
      </p:sp>
      <p:sp>
        <p:nvSpPr>
          <p:cNvPr id="197" name="Google Shape;197;p32"/>
          <p:cNvSpPr txBox="1"/>
          <p:nvPr>
            <p:ph idx="1" type="body"/>
          </p:nvPr>
        </p:nvSpPr>
        <p:spPr>
          <a:xfrm>
            <a:off x="457200" y="2667000"/>
            <a:ext cx="8229600" cy="3687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3200"/>
              <a:buFont typeface="Noto Sans Symbols"/>
              <a:buNone/>
            </a:pPr>
            <a:r>
              <a:rPr lang="en-US"/>
              <a:t>Hypothesis evaluation (cont’d)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Rare conditions have lower probability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Focus on the most serious conditions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Diagnoses are frequently interrelated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Deal with underlying problem and other problems may not need direct intervention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SzPts val="2800"/>
              <a:buFont typeface="Noto Sans Symbols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33"/>
          <p:cNvSpPr txBox="1"/>
          <p:nvPr>
            <p:ph type="title"/>
          </p:nvPr>
        </p:nvSpPr>
        <p:spPr>
          <a:xfrm>
            <a:off x="457200" y="12954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Diagnostic Process Overview (cont’d)</a:t>
            </a:r>
            <a:endParaRPr/>
          </a:p>
        </p:txBody>
      </p:sp>
      <p:sp>
        <p:nvSpPr>
          <p:cNvPr id="204" name="Google Shape;204;p33"/>
          <p:cNvSpPr txBox="1"/>
          <p:nvPr>
            <p:ph idx="1" type="body"/>
          </p:nvPr>
        </p:nvSpPr>
        <p:spPr>
          <a:xfrm>
            <a:off x="457200" y="2438400"/>
            <a:ext cx="8229600" cy="3687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3200"/>
              <a:buFont typeface="Noto Sans Symbols"/>
              <a:buNone/>
            </a:pPr>
            <a:r>
              <a:rPr lang="en-US"/>
              <a:t>Habits that support clinical judgment (Table 4.2)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SzPts val="2400"/>
              <a:buChar char="▪"/>
            </a:pPr>
            <a:r>
              <a:rPr lang="en-US" sz="2400"/>
              <a:t>Data acquisition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SzPts val="2400"/>
              <a:buChar char="▪"/>
            </a:pPr>
            <a:r>
              <a:rPr lang="en-US" sz="2400"/>
              <a:t>Hypothesis formulation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SzPts val="2400"/>
              <a:buChar char="▪"/>
            </a:pPr>
            <a:r>
              <a:rPr lang="en-US" sz="2400"/>
              <a:t>Hypothesis evaluation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SzPts val="2400"/>
              <a:buChar char="▪"/>
            </a:pPr>
            <a:r>
              <a:rPr lang="en-US" sz="2400"/>
              <a:t>Problem naming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SzPts val="2400"/>
              <a:buChar char="▪"/>
            </a:pPr>
            <a:r>
              <a:rPr lang="en-US" sz="2400"/>
              <a:t>Goal setting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SzPts val="2400"/>
              <a:buChar char="▪"/>
            </a:pPr>
            <a:r>
              <a:rPr lang="en-US" sz="2400"/>
              <a:t>Therapeutic option consideration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SzPts val="2400"/>
              <a:buChar char="▪"/>
            </a:pPr>
            <a:r>
              <a:rPr lang="en-US" sz="2400"/>
              <a:t>Evaluation</a:t>
            </a:r>
            <a:endParaRPr/>
          </a:p>
          <a:p>
            <a:pPr indent="-107950" lvl="1" marL="742950" rtl="0" algn="l">
              <a:spcBef>
                <a:spcPts val="56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4"/>
          <p:cNvSpPr txBox="1"/>
          <p:nvPr>
            <p:ph type="title"/>
          </p:nvPr>
        </p:nvSpPr>
        <p:spPr>
          <a:xfrm>
            <a:off x="457200" y="12954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Diagnostic Process Overview (cont’d)</a:t>
            </a:r>
            <a:endParaRPr/>
          </a:p>
        </p:txBody>
      </p:sp>
      <p:sp>
        <p:nvSpPr>
          <p:cNvPr id="211" name="Google Shape;211;p34"/>
          <p:cNvSpPr txBox="1"/>
          <p:nvPr>
            <p:ph idx="1" type="body"/>
          </p:nvPr>
        </p:nvSpPr>
        <p:spPr>
          <a:xfrm>
            <a:off x="457200" y="2743200"/>
            <a:ext cx="8229600" cy="31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3200"/>
              <a:buFont typeface="Noto Sans Symbols"/>
              <a:buNone/>
            </a:pPr>
            <a:r>
              <a:rPr lang="en-US"/>
              <a:t>Errors in diagnostic reasoning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Table 4.3</a:t>
            </a:r>
            <a:endParaRPr/>
          </a:p>
          <a:p>
            <a:pPr indent="-228600" lvl="2" marL="1143000" rtl="0" algn="l">
              <a:spcBef>
                <a:spcPts val="480"/>
              </a:spcBef>
              <a:spcAft>
                <a:spcPts val="0"/>
              </a:spcAft>
              <a:buSzPts val="2400"/>
              <a:buChar char="▪"/>
            </a:pPr>
            <a:r>
              <a:rPr lang="en-US"/>
              <a:t>Data collection</a:t>
            </a:r>
            <a:endParaRPr/>
          </a:p>
          <a:p>
            <a:pPr indent="-228600" lvl="2" marL="1143000" rtl="0" algn="l">
              <a:spcBef>
                <a:spcPts val="480"/>
              </a:spcBef>
              <a:spcAft>
                <a:spcPts val="0"/>
              </a:spcAft>
              <a:buSzPts val="2400"/>
              <a:buChar char="▪"/>
            </a:pPr>
            <a:r>
              <a:rPr lang="en-US"/>
              <a:t>Hypothesis generation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35"/>
          <p:cNvSpPr txBox="1"/>
          <p:nvPr>
            <p:ph type="title"/>
          </p:nvPr>
        </p:nvSpPr>
        <p:spPr>
          <a:xfrm>
            <a:off x="457200" y="12954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Diagnostic Process Overview (cont’d)</a:t>
            </a:r>
            <a:endParaRPr/>
          </a:p>
        </p:txBody>
      </p:sp>
      <p:sp>
        <p:nvSpPr>
          <p:cNvPr id="217" name="Google Shape;217;p35"/>
          <p:cNvSpPr txBox="1"/>
          <p:nvPr>
            <p:ph idx="1" type="body"/>
          </p:nvPr>
        </p:nvSpPr>
        <p:spPr>
          <a:xfrm>
            <a:off x="457200" y="2438400"/>
            <a:ext cx="8229600" cy="3687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09685"/>
              </a:buClr>
              <a:buSzPts val="3200"/>
              <a:buChar char="▪"/>
            </a:pPr>
            <a:r>
              <a:rPr lang="en-US"/>
              <a:t>Reaching a working diagnosis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Discussion of a management plan with the patient</a:t>
            </a:r>
            <a:endParaRPr/>
          </a:p>
          <a:p>
            <a:pPr indent="-228600" lvl="2" marL="1143000" rtl="0" algn="l">
              <a:spcBef>
                <a:spcPts val="480"/>
              </a:spcBef>
              <a:spcAft>
                <a:spcPts val="0"/>
              </a:spcAft>
              <a:buSzPts val="2400"/>
              <a:buChar char="▪"/>
            </a:pPr>
            <a:r>
              <a:rPr lang="en-US"/>
              <a:t>Honest conversation about patient’s ability and willingness to follow treatment recommendations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Inclusion of a follow-up plan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rgbClr val="009685"/>
              </a:buClr>
              <a:buSzPts val="3200"/>
              <a:buChar char="▪"/>
            </a:pPr>
            <a:r>
              <a:rPr lang="en-US"/>
              <a:t>Importance of the physical examination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Comfort measures and evaluating treatment plan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36"/>
          <p:cNvSpPr txBox="1"/>
          <p:nvPr>
            <p:ph type="title"/>
          </p:nvPr>
        </p:nvSpPr>
        <p:spPr>
          <a:xfrm>
            <a:off x="457200" y="12954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Elements of the Diagnostic Process</a:t>
            </a:r>
            <a:endParaRPr/>
          </a:p>
        </p:txBody>
      </p:sp>
      <p:sp>
        <p:nvSpPr>
          <p:cNvPr id="224" name="Google Shape;224;p36"/>
          <p:cNvSpPr txBox="1"/>
          <p:nvPr>
            <p:ph idx="1" type="body"/>
          </p:nvPr>
        </p:nvSpPr>
        <p:spPr>
          <a:xfrm>
            <a:off x="457200" y="2438400"/>
            <a:ext cx="6019800" cy="3687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1" marL="742950" rtl="0" algn="l">
              <a:spcBef>
                <a:spcPts val="0"/>
              </a:spcBef>
              <a:spcAft>
                <a:spcPts val="0"/>
              </a:spcAft>
              <a:buSzPts val="3200"/>
              <a:buFont typeface="Noto Sans Symbols"/>
              <a:buNone/>
            </a:pPr>
            <a:r>
              <a:rPr b="1" lang="en-US" sz="3200"/>
              <a:t>OLD CART </a:t>
            </a:r>
            <a:r>
              <a:rPr lang="en-US" sz="3200"/>
              <a:t>mnemonic (Box 4.1)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b="1" lang="en-US" sz="2800"/>
              <a:t>O</a:t>
            </a:r>
            <a:r>
              <a:rPr lang="en-US" sz="2800"/>
              <a:t>nset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b="1" lang="en-US" sz="2800"/>
              <a:t>L</a:t>
            </a:r>
            <a:r>
              <a:rPr lang="en-US" sz="2800"/>
              <a:t>ocation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b="1" lang="en-US" sz="2800"/>
              <a:t>D</a:t>
            </a:r>
            <a:r>
              <a:rPr lang="en-US" sz="2800"/>
              <a:t>uration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SzPts val="2400"/>
              <a:buFont typeface="Noto Sans Symbols"/>
              <a:buNone/>
            </a:pPr>
            <a:r>
              <a:t/>
            </a:r>
            <a:endParaRPr/>
          </a:p>
          <a:p>
            <a:pPr indent="-133350" lvl="1" marL="742950" rtl="0" algn="l"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</p:txBody>
      </p:sp>
      <p:sp>
        <p:nvSpPr>
          <p:cNvPr id="225" name="Google Shape;225;p36"/>
          <p:cNvSpPr txBox="1"/>
          <p:nvPr>
            <p:ph idx="2" type="body"/>
          </p:nvPr>
        </p:nvSpPr>
        <p:spPr>
          <a:xfrm>
            <a:off x="4648200" y="2484438"/>
            <a:ext cx="4038600" cy="31543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2800"/>
              <a:buFont typeface="Noto Sans Symbols"/>
              <a:buNone/>
            </a:pPr>
            <a:r>
              <a:t/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b="1" lang="en-US" sz="2800"/>
              <a:t>C</a:t>
            </a:r>
            <a:r>
              <a:rPr lang="en-US" sz="2800"/>
              <a:t>haracteristics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b="1" lang="en-US" sz="2800"/>
              <a:t>A</a:t>
            </a:r>
            <a:r>
              <a:rPr lang="en-US" sz="2800"/>
              <a:t>ggravating factors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b="1" lang="en-US" sz="2800"/>
              <a:t>R</a:t>
            </a:r>
            <a:r>
              <a:rPr lang="en-US" sz="2800"/>
              <a:t>elieving factors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b="1" lang="en-US" sz="2800"/>
              <a:t>T</a:t>
            </a:r>
            <a:r>
              <a:rPr lang="en-US" sz="2800"/>
              <a:t>reatment</a:t>
            </a:r>
            <a:endParaRPr/>
          </a:p>
          <a:p>
            <a:pPr indent="-165100" lvl="0" marL="342900" rtl="0" algn="l">
              <a:spcBef>
                <a:spcPts val="56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37"/>
          <p:cNvSpPr txBox="1"/>
          <p:nvPr>
            <p:ph type="title"/>
          </p:nvPr>
        </p:nvSpPr>
        <p:spPr>
          <a:xfrm>
            <a:off x="457200" y="12954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Elements of the Diagnostic Process (cont’d)</a:t>
            </a:r>
            <a:endParaRPr/>
          </a:p>
        </p:txBody>
      </p:sp>
      <p:sp>
        <p:nvSpPr>
          <p:cNvPr id="232" name="Google Shape;232;p37"/>
          <p:cNvSpPr txBox="1"/>
          <p:nvPr>
            <p:ph idx="1" type="body"/>
          </p:nvPr>
        </p:nvSpPr>
        <p:spPr>
          <a:xfrm>
            <a:off x="457200" y="2438400"/>
            <a:ext cx="8229600" cy="3687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3200"/>
              <a:buFont typeface="Noto Sans Symbols"/>
              <a:buNone/>
            </a:pPr>
            <a:r>
              <a:rPr lang="en-US"/>
              <a:t>History of present illness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SzPts val="2400"/>
              <a:buChar char="▪"/>
            </a:pPr>
            <a:r>
              <a:rPr lang="en-US" sz="2400"/>
              <a:t>Chief complaint: sort out diagnostic possibilities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SzPts val="2400"/>
              <a:buChar char="▪"/>
            </a:pPr>
            <a:r>
              <a:rPr lang="en-US" sz="2400"/>
              <a:t>Specific questions: sort out competing diagnoses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SzPts val="2400"/>
              <a:buChar char="▪"/>
            </a:pPr>
            <a:r>
              <a:rPr lang="en-US" sz="2400"/>
              <a:t>Open-ended questions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SzPts val="2400"/>
              <a:buChar char="▪"/>
            </a:pPr>
            <a:r>
              <a:rPr lang="en-US" sz="2400"/>
              <a:t>Clarify story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SzPts val="2400"/>
              <a:buChar char="▪"/>
            </a:pPr>
            <a:r>
              <a:rPr lang="en-US" sz="2400"/>
              <a:t>Address what patient thinks is wrong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SzPts val="2400"/>
              <a:buChar char="▪"/>
            </a:pPr>
            <a:r>
              <a:rPr lang="en-US" sz="2400"/>
              <a:t>Establish relationship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SzPts val="2400"/>
              <a:buChar char="▪"/>
            </a:pPr>
            <a:r>
              <a:rPr lang="en-US" sz="2400"/>
              <a:t>Identify with patient most important/accomplish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38"/>
          <p:cNvSpPr txBox="1"/>
          <p:nvPr>
            <p:ph type="title"/>
          </p:nvPr>
        </p:nvSpPr>
        <p:spPr>
          <a:xfrm>
            <a:off x="457200" y="12954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Elements of the Diagnostic Process (cont’d)</a:t>
            </a:r>
            <a:endParaRPr/>
          </a:p>
        </p:txBody>
      </p:sp>
      <p:sp>
        <p:nvSpPr>
          <p:cNvPr id="239" name="Google Shape;239;p38"/>
          <p:cNvSpPr txBox="1"/>
          <p:nvPr>
            <p:ph idx="1" type="body"/>
          </p:nvPr>
        </p:nvSpPr>
        <p:spPr>
          <a:xfrm>
            <a:off x="457200" y="2438400"/>
            <a:ext cx="8229600" cy="3687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3200"/>
              <a:buFont typeface="Noto Sans Symbols"/>
              <a:buNone/>
            </a:pPr>
            <a:r>
              <a:rPr lang="en-US"/>
              <a:t>Past medical history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Refine hypothesis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Suggests risk factors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All medications: “brown bag” method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Immunizations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Allergies and kind of reaction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Health maintenance practices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39"/>
          <p:cNvSpPr txBox="1"/>
          <p:nvPr>
            <p:ph type="title"/>
          </p:nvPr>
        </p:nvSpPr>
        <p:spPr>
          <a:xfrm>
            <a:off x="457200" y="12954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Elements of the Diagnostic Process (cont’d)</a:t>
            </a:r>
            <a:endParaRPr/>
          </a:p>
        </p:txBody>
      </p:sp>
      <p:sp>
        <p:nvSpPr>
          <p:cNvPr id="246" name="Google Shape;246;p39"/>
          <p:cNvSpPr txBox="1"/>
          <p:nvPr>
            <p:ph idx="1" type="body"/>
          </p:nvPr>
        </p:nvSpPr>
        <p:spPr>
          <a:xfrm>
            <a:off x="457200" y="2438400"/>
            <a:ext cx="8229600" cy="3687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3200"/>
              <a:buChar char="▪"/>
            </a:pPr>
            <a:r>
              <a:rPr lang="en-US"/>
              <a:t>Family history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Part of risk factor assessment 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Genogram (see Figure 4.2)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SzPts val="3200"/>
              <a:buChar char="▪"/>
            </a:pPr>
            <a:r>
              <a:rPr lang="en-US"/>
              <a:t>Social history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Work history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Functional health patterns</a:t>
            </a:r>
            <a:endParaRPr/>
          </a:p>
          <a:p>
            <a:pPr indent="-107950" lvl="1" marL="742950" rtl="0" algn="l">
              <a:spcBef>
                <a:spcPts val="56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40"/>
          <p:cNvSpPr txBox="1"/>
          <p:nvPr>
            <p:ph type="title"/>
          </p:nvPr>
        </p:nvSpPr>
        <p:spPr>
          <a:xfrm>
            <a:off x="457200" y="12954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Elements of the Diagnostic Process (cont’d)</a:t>
            </a:r>
            <a:endParaRPr/>
          </a:p>
        </p:txBody>
      </p:sp>
      <p:sp>
        <p:nvSpPr>
          <p:cNvPr id="253" name="Google Shape;253;p40"/>
          <p:cNvSpPr txBox="1"/>
          <p:nvPr>
            <p:ph idx="1" type="body"/>
          </p:nvPr>
        </p:nvSpPr>
        <p:spPr>
          <a:xfrm>
            <a:off x="457200" y="2438400"/>
            <a:ext cx="8229600" cy="3687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Char char="▪"/>
            </a:pPr>
            <a:r>
              <a:rPr lang="en-US"/>
              <a:t>Review of symptoms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Questionnaire: general to specific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3200"/>
              <a:buChar char="▪"/>
            </a:pPr>
            <a:r>
              <a:rPr lang="en-US"/>
              <a:t>Functional health patterns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Marjory Gordon’s nursing questions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Advanced Assessment 4.1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3200"/>
              <a:buChar char="▪"/>
            </a:pPr>
            <a:r>
              <a:rPr lang="en-US"/>
              <a:t>Physical examination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Clarify and detect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3200"/>
              <a:buFont typeface="Noto Sans Symbols"/>
              <a:buNone/>
            </a:pPr>
            <a:r>
              <a:t/>
            </a:r>
            <a:endParaRPr b="1"/>
          </a:p>
          <a:p>
            <a:pPr indent="-285750" lvl="1" marL="74295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SzPts val="2800"/>
              <a:buFont typeface="Noto Sans Symbols"/>
              <a:buNone/>
            </a:pPr>
            <a:r>
              <a:t/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SzPts val="2800"/>
              <a:buFont typeface="Noto Sans Symbols"/>
              <a:buNone/>
            </a:pPr>
            <a:r>
              <a:t/>
            </a:r>
            <a:endParaRPr/>
          </a:p>
          <a:p>
            <a:pPr indent="-1397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41"/>
          <p:cNvSpPr txBox="1"/>
          <p:nvPr>
            <p:ph type="title"/>
          </p:nvPr>
        </p:nvSpPr>
        <p:spPr>
          <a:xfrm>
            <a:off x="457200" y="12954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Elements of the Diagnostic Process (cont’d)</a:t>
            </a:r>
            <a:endParaRPr/>
          </a:p>
        </p:txBody>
      </p:sp>
      <p:sp>
        <p:nvSpPr>
          <p:cNvPr id="260" name="Google Shape;260;p41"/>
          <p:cNvSpPr txBox="1"/>
          <p:nvPr>
            <p:ph idx="1" type="body"/>
          </p:nvPr>
        </p:nvSpPr>
        <p:spPr>
          <a:xfrm>
            <a:off x="457200" y="2438400"/>
            <a:ext cx="8229600" cy="3687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Font typeface="Noto Sans Symbols"/>
              <a:buNone/>
            </a:pPr>
            <a:r>
              <a:rPr lang="en-US"/>
              <a:t>Diagnostic tests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Confirm, rule out, or screen 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Vary usefulness: sensitivity, specificity, and predictive value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False-positive and false-negative results  (Table 4.4)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Predictive value and accuracy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Consider cost and convenience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SzPts val="2800"/>
              <a:buFont typeface="Noto Sans Symbols"/>
              <a:buNone/>
            </a:pPr>
            <a:r>
              <a:t/>
            </a:r>
            <a:endParaRPr/>
          </a:p>
          <a:p>
            <a:pPr indent="-107950" lvl="1" marL="74295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457200" y="12954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Clinical Judgment </a:t>
            </a:r>
            <a:br>
              <a:rPr lang="en-US"/>
            </a:br>
            <a:r>
              <a:rPr lang="en-US"/>
              <a:t>in Primary Care</a:t>
            </a:r>
            <a:endParaRPr/>
          </a:p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>
            <a:off x="457200" y="2438400"/>
            <a:ext cx="8229600" cy="3687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3200"/>
              <a:buFont typeface="Noto Sans Symbols"/>
              <a:buNone/>
            </a:pPr>
            <a:r>
              <a:rPr lang="en-US"/>
              <a:t>Clinical judgment and the </a:t>
            </a:r>
            <a:r>
              <a:rPr i="1" lang="en-US"/>
              <a:t>Circle of Caring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Medical model and nursing approach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Medical diagnosis (ICD-10) and human responses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Caring and authentic presence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Ability to link patient experience with health, diagnosis, therapeutic choices, and possible outcomes</a:t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42"/>
          <p:cNvSpPr txBox="1"/>
          <p:nvPr>
            <p:ph type="title"/>
          </p:nvPr>
        </p:nvSpPr>
        <p:spPr>
          <a:xfrm>
            <a:off x="457200" y="12954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Elements of the Diagnostic Process (cont’d)</a:t>
            </a:r>
            <a:endParaRPr/>
          </a:p>
        </p:txBody>
      </p:sp>
      <p:sp>
        <p:nvSpPr>
          <p:cNvPr id="267" name="Google Shape;267;p42"/>
          <p:cNvSpPr txBox="1"/>
          <p:nvPr>
            <p:ph idx="1" type="body"/>
          </p:nvPr>
        </p:nvSpPr>
        <p:spPr>
          <a:xfrm>
            <a:off x="533400" y="2590800"/>
            <a:ext cx="8229600" cy="3687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Font typeface="Noto Sans Symbols"/>
              <a:buNone/>
            </a:pPr>
            <a:r>
              <a:rPr lang="en-US" sz="3000"/>
              <a:t>Differential diagnosis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SzPts val="2600"/>
              <a:buChar char="▪"/>
            </a:pPr>
            <a:r>
              <a:rPr lang="en-US" sz="2600"/>
              <a:t>Prioritized list of possible diagnoses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SzPts val="2600"/>
              <a:buChar char="▪"/>
            </a:pPr>
            <a:r>
              <a:rPr lang="en-US" sz="2600"/>
              <a:t>One approach: “skin in”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SzPts val="2600"/>
              <a:buChar char="▪"/>
            </a:pPr>
            <a:r>
              <a:rPr lang="en-US" sz="2600"/>
              <a:t>Diagnosis often involves more than medical problems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SzPts val="2600"/>
              <a:buChar char="▪"/>
            </a:pPr>
            <a:r>
              <a:rPr lang="en-US" sz="2600"/>
              <a:t>Nursing Situation: A Nurse Practitioner’s Approach to Differential Diagnosis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SzPts val="2600"/>
              <a:buChar char="▪"/>
            </a:pPr>
            <a:r>
              <a:rPr lang="en-US" sz="2600"/>
              <a:t>Nursing Situation: An Advanced Practice Nurse’s View of Nursing Versus Medical Problems</a:t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43"/>
          <p:cNvSpPr txBox="1"/>
          <p:nvPr>
            <p:ph type="title"/>
          </p:nvPr>
        </p:nvSpPr>
        <p:spPr>
          <a:xfrm>
            <a:off x="457200" y="12954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Elements of the Diagnostic Process (cont’d)</a:t>
            </a:r>
            <a:endParaRPr/>
          </a:p>
        </p:txBody>
      </p:sp>
      <p:sp>
        <p:nvSpPr>
          <p:cNvPr id="274" name="Google Shape;274;p43"/>
          <p:cNvSpPr txBox="1"/>
          <p:nvPr>
            <p:ph idx="1" type="body"/>
          </p:nvPr>
        </p:nvSpPr>
        <p:spPr>
          <a:xfrm>
            <a:off x="457200" y="2438400"/>
            <a:ext cx="8229600" cy="3687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3200"/>
              <a:buFont typeface="Noto Sans Symbols"/>
              <a:buNone/>
            </a:pPr>
            <a:r>
              <a:rPr lang="en-US"/>
              <a:t>Developing management plan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“Presenting the patient” to preceptors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Problem list clarified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Clinical judgment: how to best manage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Broader than prescription medications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Different levels of interventions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Address functional patterns</a:t>
            </a:r>
            <a:endParaRPr/>
          </a:p>
          <a:p>
            <a:pPr indent="-107950" lvl="1" marL="742950" rtl="0" algn="l">
              <a:spcBef>
                <a:spcPts val="56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  <a:p>
            <a:pPr indent="-107950" lvl="1" marL="742950" rtl="0" algn="l">
              <a:spcBef>
                <a:spcPts val="56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44"/>
          <p:cNvSpPr txBox="1"/>
          <p:nvPr>
            <p:ph type="title"/>
          </p:nvPr>
        </p:nvSpPr>
        <p:spPr>
          <a:xfrm>
            <a:off x="457200" y="12954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Elements of the Diagnostic Process (cont’d)</a:t>
            </a:r>
            <a:endParaRPr/>
          </a:p>
        </p:txBody>
      </p:sp>
      <p:sp>
        <p:nvSpPr>
          <p:cNvPr id="281" name="Google Shape;281;p44"/>
          <p:cNvSpPr txBox="1"/>
          <p:nvPr>
            <p:ph idx="1" type="body"/>
          </p:nvPr>
        </p:nvSpPr>
        <p:spPr>
          <a:xfrm>
            <a:off x="457200" y="2438400"/>
            <a:ext cx="8229600" cy="3687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3200"/>
              <a:buFont typeface="Noto Sans Symbols"/>
              <a:buNone/>
            </a:pPr>
            <a:r>
              <a:rPr lang="en-US"/>
              <a:t>Developing management plan (cont’d)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Brief teaching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Brief counseling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Life patterns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Spiritual support</a:t>
            </a:r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45"/>
          <p:cNvSpPr txBox="1"/>
          <p:nvPr>
            <p:ph type="title"/>
          </p:nvPr>
        </p:nvSpPr>
        <p:spPr>
          <a:xfrm>
            <a:off x="457200" y="12954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Elements of the Diagnostic Process (cont’d)</a:t>
            </a:r>
            <a:endParaRPr/>
          </a:p>
        </p:txBody>
      </p:sp>
      <p:sp>
        <p:nvSpPr>
          <p:cNvPr id="288" name="Google Shape;288;p45"/>
          <p:cNvSpPr txBox="1"/>
          <p:nvPr>
            <p:ph idx="1" type="body"/>
          </p:nvPr>
        </p:nvSpPr>
        <p:spPr>
          <a:xfrm>
            <a:off x="457200" y="2438400"/>
            <a:ext cx="8229600" cy="3687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09685"/>
              </a:buClr>
              <a:buSzPts val="3200"/>
              <a:buChar char="▪"/>
            </a:pPr>
            <a:r>
              <a:rPr lang="en-US"/>
              <a:t>The Diagnostic Process in Action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Simple encounter for self-limiting acute illness</a:t>
            </a:r>
            <a:endParaRPr/>
          </a:p>
          <a:p>
            <a:pPr indent="-228600" lvl="2" marL="1143000" rtl="0" algn="l">
              <a:spcBef>
                <a:spcPts val="480"/>
              </a:spcBef>
              <a:spcAft>
                <a:spcPts val="0"/>
              </a:spcAft>
              <a:buSzPts val="2400"/>
              <a:buChar char="▪"/>
            </a:pPr>
            <a:r>
              <a:rPr lang="en-US"/>
              <a:t>“Sore throat”</a:t>
            </a:r>
            <a:endParaRPr/>
          </a:p>
          <a:p>
            <a:pPr indent="-228600" lvl="3" marL="1600200" rtl="0" algn="l">
              <a:spcBef>
                <a:spcPts val="400"/>
              </a:spcBef>
              <a:spcAft>
                <a:spcPts val="0"/>
              </a:spcAft>
              <a:buSzPts val="2000"/>
              <a:buChar char="▪"/>
            </a:pPr>
            <a:r>
              <a:rPr lang="en-US"/>
              <a:t>Generating a hypothesis</a:t>
            </a:r>
            <a:endParaRPr/>
          </a:p>
          <a:p>
            <a:pPr indent="-228600" lvl="3" marL="1600200" rtl="0" algn="l">
              <a:spcBef>
                <a:spcPts val="400"/>
              </a:spcBef>
              <a:spcAft>
                <a:spcPts val="0"/>
              </a:spcAft>
              <a:buSzPts val="2000"/>
              <a:buChar char="▪"/>
            </a:pPr>
            <a:r>
              <a:rPr lang="en-US"/>
              <a:t>Physical examination</a:t>
            </a:r>
            <a:endParaRPr/>
          </a:p>
          <a:p>
            <a:pPr indent="-228600" lvl="3" marL="1600200" rtl="0" algn="l">
              <a:spcBef>
                <a:spcPts val="400"/>
              </a:spcBef>
              <a:spcAft>
                <a:spcPts val="0"/>
              </a:spcAft>
              <a:buSzPts val="2000"/>
              <a:buChar char="▪"/>
            </a:pPr>
            <a:r>
              <a:rPr lang="en-US"/>
              <a:t>Consideration of treatment decisions</a:t>
            </a:r>
            <a:endParaRPr/>
          </a:p>
          <a:p>
            <a:pPr indent="-101600" lvl="3" marL="1600200" rtl="0" algn="l"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46"/>
          <p:cNvSpPr txBox="1"/>
          <p:nvPr>
            <p:ph type="title"/>
          </p:nvPr>
        </p:nvSpPr>
        <p:spPr>
          <a:xfrm>
            <a:off x="457200" y="12954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Current Diagnostic Process Trends</a:t>
            </a:r>
            <a:endParaRPr/>
          </a:p>
        </p:txBody>
      </p:sp>
      <p:sp>
        <p:nvSpPr>
          <p:cNvPr id="295" name="Google Shape;295;p46"/>
          <p:cNvSpPr txBox="1"/>
          <p:nvPr>
            <p:ph idx="1" type="body"/>
          </p:nvPr>
        </p:nvSpPr>
        <p:spPr>
          <a:xfrm>
            <a:off x="457200" y="2438400"/>
            <a:ext cx="8229600" cy="3687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3200"/>
              <a:buFont typeface="Noto Sans Symbols"/>
              <a:buNone/>
            </a:pPr>
            <a:r>
              <a:rPr lang="en-US"/>
              <a:t>Evidence-based practice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Most up-to-date treatment approaches</a:t>
            </a:r>
            <a:endParaRPr/>
          </a:p>
          <a:p>
            <a:pPr indent="-228600" lvl="2" marL="1143000" rtl="0" algn="l">
              <a:spcBef>
                <a:spcPts val="480"/>
              </a:spcBef>
              <a:spcAft>
                <a:spcPts val="0"/>
              </a:spcAft>
              <a:buSzPts val="2400"/>
              <a:buChar char="▪"/>
            </a:pPr>
            <a:r>
              <a:rPr lang="en-US"/>
              <a:t>Justified by clinical trials or case studies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Informed choices about treatment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Use of guidelines for practice</a:t>
            </a:r>
            <a:endParaRPr/>
          </a:p>
          <a:p>
            <a:pPr indent="-228600" lvl="2" marL="1143000" rtl="0" algn="l">
              <a:spcBef>
                <a:spcPts val="480"/>
              </a:spcBef>
              <a:spcAft>
                <a:spcPts val="0"/>
              </a:spcAft>
              <a:buSzPts val="2400"/>
              <a:buChar char="▪"/>
            </a:pPr>
            <a:r>
              <a:rPr lang="en-US"/>
              <a:t>http://www.guideline.gov/</a:t>
            </a:r>
            <a:endParaRPr/>
          </a:p>
          <a:p>
            <a:pPr indent="-228600" lvl="2" marL="1143000" rtl="0" algn="l">
              <a:spcBef>
                <a:spcPts val="480"/>
              </a:spcBef>
              <a:spcAft>
                <a:spcPts val="0"/>
              </a:spcAft>
              <a:buSzPts val="2400"/>
              <a:buChar char="▪"/>
            </a:pPr>
            <a:r>
              <a:rPr lang="en-US"/>
              <a:t>Basis protocol development and peer review</a:t>
            </a:r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47"/>
          <p:cNvSpPr txBox="1"/>
          <p:nvPr>
            <p:ph type="title"/>
          </p:nvPr>
        </p:nvSpPr>
        <p:spPr>
          <a:xfrm>
            <a:off x="457200" y="12954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Current Diagnostic Process Trends (cont’d)</a:t>
            </a:r>
            <a:endParaRPr/>
          </a:p>
        </p:txBody>
      </p:sp>
      <p:sp>
        <p:nvSpPr>
          <p:cNvPr id="301" name="Google Shape;301;p47"/>
          <p:cNvSpPr txBox="1"/>
          <p:nvPr>
            <p:ph idx="1" type="body"/>
          </p:nvPr>
        </p:nvSpPr>
        <p:spPr>
          <a:xfrm>
            <a:off x="457200" y="2438400"/>
            <a:ext cx="8229600" cy="3687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09685"/>
              </a:buClr>
              <a:buSzPts val="3200"/>
              <a:buChar char="▪"/>
            </a:pPr>
            <a:r>
              <a:rPr lang="en-US"/>
              <a:t>Shared Decision-Making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Patient-centered care model that encourages the patient and family to be involved, informed, and engaged in all decisions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Presumes the providers will respect patient preferences, values, and opinions</a:t>
            </a:r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48"/>
          <p:cNvSpPr txBox="1"/>
          <p:nvPr>
            <p:ph type="title"/>
          </p:nvPr>
        </p:nvSpPr>
        <p:spPr>
          <a:xfrm>
            <a:off x="457200" y="12954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Current Diagnostic Process Trends (cont’d)</a:t>
            </a:r>
            <a:endParaRPr/>
          </a:p>
        </p:txBody>
      </p:sp>
      <p:sp>
        <p:nvSpPr>
          <p:cNvPr id="308" name="Google Shape;308;p48"/>
          <p:cNvSpPr txBox="1"/>
          <p:nvPr>
            <p:ph idx="1" type="body"/>
          </p:nvPr>
        </p:nvSpPr>
        <p:spPr>
          <a:xfrm>
            <a:off x="457200" y="2438400"/>
            <a:ext cx="8229600" cy="3687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3200"/>
              <a:buFont typeface="Noto Sans Symbols"/>
              <a:buNone/>
            </a:pPr>
            <a:r>
              <a:rPr lang="en-US"/>
              <a:t>Outcome considerations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Patient and providers agreement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Different settings prompt different sets of outcomes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Chronic or reduced quality of life requires sensitivity in outcome determinations</a:t>
            </a:r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49"/>
          <p:cNvSpPr txBox="1"/>
          <p:nvPr>
            <p:ph type="title"/>
          </p:nvPr>
        </p:nvSpPr>
        <p:spPr>
          <a:xfrm>
            <a:off x="457200" y="12954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Documentation</a:t>
            </a:r>
            <a:endParaRPr/>
          </a:p>
        </p:txBody>
      </p:sp>
      <p:sp>
        <p:nvSpPr>
          <p:cNvPr id="315" name="Google Shape;315;p49"/>
          <p:cNvSpPr txBox="1"/>
          <p:nvPr>
            <p:ph idx="1" type="body"/>
          </p:nvPr>
        </p:nvSpPr>
        <p:spPr>
          <a:xfrm>
            <a:off x="457200" y="2438400"/>
            <a:ext cx="8229600" cy="3687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3200"/>
              <a:buFont typeface="Noto Sans Symbols"/>
              <a:buNone/>
            </a:pPr>
            <a:r>
              <a:rPr b="1" lang="en-US"/>
              <a:t>SOAP</a:t>
            </a:r>
            <a:r>
              <a:rPr lang="en-US"/>
              <a:t> format</a:t>
            </a:r>
            <a:endParaRPr/>
          </a:p>
          <a:p>
            <a:pPr indent="-342900" lvl="2" marL="742950" rtl="0" algn="l"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 sz="2800"/>
              <a:t>Consists of </a:t>
            </a:r>
            <a:r>
              <a:rPr b="1" i="1" lang="en-US" sz="2800"/>
              <a:t>S</a:t>
            </a:r>
            <a:r>
              <a:rPr i="1" lang="en-US" sz="2800"/>
              <a:t>ubjective, </a:t>
            </a:r>
            <a:r>
              <a:rPr b="1" i="1" lang="en-US" sz="2800"/>
              <a:t>O</a:t>
            </a:r>
            <a:r>
              <a:rPr i="1" lang="en-US" sz="2800"/>
              <a:t>bjective, </a:t>
            </a:r>
            <a:r>
              <a:rPr b="1" i="1" lang="en-US" sz="2800"/>
              <a:t>A</a:t>
            </a:r>
            <a:r>
              <a:rPr i="1" lang="en-US" sz="2800"/>
              <a:t>ssessment, </a:t>
            </a:r>
            <a:r>
              <a:rPr lang="en-US" sz="2800"/>
              <a:t>and </a:t>
            </a:r>
            <a:r>
              <a:rPr b="1" i="1" lang="en-US" sz="2800"/>
              <a:t>P</a:t>
            </a:r>
            <a:r>
              <a:rPr i="1" lang="en-US" sz="2800"/>
              <a:t>lan</a:t>
            </a:r>
            <a:endParaRPr i="1"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Concise, compressive, and meaningful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Purpose: record data and findings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Accuracy essential and actions at next follow-up</a:t>
            </a:r>
            <a:endParaRPr/>
          </a:p>
          <a:p>
            <a:pPr indent="-107950" lvl="1" marL="742950" rtl="0" algn="l">
              <a:spcBef>
                <a:spcPts val="56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50"/>
          <p:cNvSpPr txBox="1"/>
          <p:nvPr>
            <p:ph type="title"/>
          </p:nvPr>
        </p:nvSpPr>
        <p:spPr>
          <a:xfrm>
            <a:off x="457200" y="12954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Documentation (cont’d)</a:t>
            </a:r>
            <a:endParaRPr/>
          </a:p>
        </p:txBody>
      </p:sp>
      <p:sp>
        <p:nvSpPr>
          <p:cNvPr id="322" name="Google Shape;322;p50"/>
          <p:cNvSpPr txBox="1"/>
          <p:nvPr>
            <p:ph idx="1" type="body"/>
          </p:nvPr>
        </p:nvSpPr>
        <p:spPr>
          <a:xfrm>
            <a:off x="457200" y="2438400"/>
            <a:ext cx="8229600" cy="3687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3200"/>
              <a:buFont typeface="Noto Sans Symbols"/>
              <a:buNone/>
            </a:pPr>
            <a:r>
              <a:rPr b="1" lang="en-US"/>
              <a:t>SOAP</a:t>
            </a:r>
            <a:r>
              <a:rPr lang="en-US"/>
              <a:t> format (cont’d)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Subjective</a:t>
            </a:r>
            <a:endParaRPr/>
          </a:p>
          <a:p>
            <a:pPr indent="-228600" lvl="2" marL="1143000" rtl="0" algn="l">
              <a:spcBef>
                <a:spcPts val="480"/>
              </a:spcBef>
              <a:spcAft>
                <a:spcPts val="0"/>
              </a:spcAft>
              <a:buSzPts val="2400"/>
              <a:buChar char="▪"/>
            </a:pPr>
            <a:r>
              <a:rPr lang="en-US"/>
              <a:t>All data from patient’s report</a:t>
            </a:r>
            <a:endParaRPr/>
          </a:p>
          <a:p>
            <a:pPr indent="-228600" lvl="2" marL="1143000" rtl="0" algn="l">
              <a:spcBef>
                <a:spcPts val="480"/>
              </a:spcBef>
              <a:spcAft>
                <a:spcPts val="0"/>
              </a:spcAft>
              <a:buSzPts val="2400"/>
              <a:buChar char="▪"/>
            </a:pPr>
            <a:r>
              <a:rPr lang="en-US"/>
              <a:t>Outline form</a:t>
            </a:r>
            <a:endParaRPr/>
          </a:p>
          <a:p>
            <a:pPr indent="-228600" lvl="2" marL="1143000" rtl="0" algn="l">
              <a:spcBef>
                <a:spcPts val="480"/>
              </a:spcBef>
              <a:spcAft>
                <a:spcPts val="0"/>
              </a:spcAft>
              <a:buSzPts val="2400"/>
              <a:buChar char="▪"/>
            </a:pPr>
            <a:r>
              <a:rPr lang="en-US"/>
              <a:t>Make data easily retrievable</a:t>
            </a:r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51"/>
          <p:cNvSpPr txBox="1"/>
          <p:nvPr>
            <p:ph type="title"/>
          </p:nvPr>
        </p:nvSpPr>
        <p:spPr>
          <a:xfrm>
            <a:off x="457200" y="12954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Documentation (cont’d)</a:t>
            </a:r>
            <a:endParaRPr/>
          </a:p>
        </p:txBody>
      </p:sp>
      <p:sp>
        <p:nvSpPr>
          <p:cNvPr id="329" name="Google Shape;329;p51"/>
          <p:cNvSpPr txBox="1"/>
          <p:nvPr>
            <p:ph idx="1" type="body"/>
          </p:nvPr>
        </p:nvSpPr>
        <p:spPr>
          <a:xfrm>
            <a:off x="457200" y="2438400"/>
            <a:ext cx="8229600" cy="3687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3200"/>
              <a:buFont typeface="Noto Sans Symbols"/>
              <a:buNone/>
            </a:pPr>
            <a:r>
              <a:rPr b="1" lang="en-US"/>
              <a:t>SOAP</a:t>
            </a:r>
            <a:r>
              <a:rPr lang="en-US"/>
              <a:t> format (cont’d)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Objective	</a:t>
            </a:r>
            <a:endParaRPr/>
          </a:p>
          <a:p>
            <a:pPr indent="-228600" lvl="2" marL="1143000" rtl="0" algn="l">
              <a:spcBef>
                <a:spcPts val="480"/>
              </a:spcBef>
              <a:spcAft>
                <a:spcPts val="0"/>
              </a:spcAft>
              <a:buSzPts val="2400"/>
              <a:buChar char="▪"/>
            </a:pPr>
            <a:r>
              <a:rPr lang="en-US"/>
              <a:t>Date from objective means</a:t>
            </a:r>
            <a:endParaRPr/>
          </a:p>
          <a:p>
            <a:pPr indent="-228600" lvl="2" marL="1143000" rtl="0" algn="l">
              <a:spcBef>
                <a:spcPts val="480"/>
              </a:spcBef>
              <a:spcAft>
                <a:spcPts val="0"/>
              </a:spcAft>
              <a:buSzPts val="2400"/>
              <a:buChar char="▪"/>
            </a:pPr>
            <a:r>
              <a:rPr lang="en-US"/>
              <a:t>Not limited to numerical data</a:t>
            </a:r>
            <a:endParaRPr/>
          </a:p>
          <a:p>
            <a:pPr indent="-228600" lvl="2" marL="1143000" rtl="0" algn="l">
              <a:spcBef>
                <a:spcPts val="480"/>
              </a:spcBef>
              <a:spcAft>
                <a:spcPts val="0"/>
              </a:spcAft>
              <a:buSzPts val="2400"/>
              <a:buChar char="▪"/>
            </a:pPr>
            <a:r>
              <a:rPr lang="en-US"/>
              <a:t>Includes “tired looking,” “worried”</a:t>
            </a:r>
            <a:endParaRPr/>
          </a:p>
          <a:p>
            <a:pPr indent="-228600" lvl="2" marL="1143000" rtl="0" algn="l">
              <a:spcBef>
                <a:spcPts val="480"/>
              </a:spcBef>
              <a:spcAft>
                <a:spcPts val="0"/>
              </a:spcAft>
              <a:buSzPts val="2400"/>
              <a:buChar char="▪"/>
            </a:pPr>
            <a:r>
              <a:rPr lang="en-US"/>
              <a:t>Pertinent negatives</a:t>
            </a:r>
            <a:endParaRPr/>
          </a:p>
          <a:p>
            <a:pPr indent="-228600" lvl="2" marL="1143000" rtl="0" algn="l">
              <a:spcBef>
                <a:spcPts val="480"/>
              </a:spcBef>
              <a:spcAft>
                <a:spcPts val="0"/>
              </a:spcAft>
              <a:buSzPts val="2400"/>
              <a:buFont typeface="Noto Sans Symbols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457200" y="12954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Clinical Judgment </a:t>
            </a:r>
            <a:br>
              <a:rPr lang="en-US"/>
            </a:br>
            <a:r>
              <a:rPr lang="en-US"/>
              <a:t>in Primary Care (cont’d)</a:t>
            </a:r>
            <a:endParaRPr/>
          </a:p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457200" y="2438400"/>
            <a:ext cx="8229600" cy="3687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3200"/>
              <a:buFont typeface="Noto Sans Symbols"/>
              <a:buNone/>
            </a:pPr>
            <a:r>
              <a:rPr lang="en-US"/>
              <a:t>Purpose and goal of diagnostic reasoning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Problem-solving, opportunity disease prevention, screening, and health promotion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Taken seriously and not ignored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Complex stories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Attend to “By the way, I was wondering…” as 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SzPts val="2800"/>
              <a:buFont typeface="Noto Sans Symbols"/>
              <a:buNone/>
            </a:pPr>
            <a:r>
              <a:rPr lang="en-US"/>
              <a:t>    lead-in to real concerns</a:t>
            </a:r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52"/>
          <p:cNvSpPr txBox="1"/>
          <p:nvPr>
            <p:ph type="title"/>
          </p:nvPr>
        </p:nvSpPr>
        <p:spPr>
          <a:xfrm>
            <a:off x="457200" y="12954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Documentation (cont’d)</a:t>
            </a:r>
            <a:endParaRPr/>
          </a:p>
        </p:txBody>
      </p:sp>
      <p:sp>
        <p:nvSpPr>
          <p:cNvPr id="336" name="Google Shape;336;p52"/>
          <p:cNvSpPr txBox="1"/>
          <p:nvPr>
            <p:ph idx="1" type="body"/>
          </p:nvPr>
        </p:nvSpPr>
        <p:spPr>
          <a:xfrm>
            <a:off x="457200" y="2438400"/>
            <a:ext cx="8229600" cy="3687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3200"/>
              <a:buFont typeface="Noto Sans Symbols"/>
              <a:buNone/>
            </a:pPr>
            <a:r>
              <a:rPr b="1" lang="en-US"/>
              <a:t>SOAP</a:t>
            </a:r>
            <a:r>
              <a:rPr lang="en-US"/>
              <a:t> format (cont’d)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Assessment</a:t>
            </a:r>
            <a:endParaRPr/>
          </a:p>
          <a:p>
            <a:pPr indent="-228600" lvl="2" marL="1143000" rtl="0" algn="l">
              <a:spcBef>
                <a:spcPts val="480"/>
              </a:spcBef>
              <a:spcAft>
                <a:spcPts val="0"/>
              </a:spcAft>
              <a:buSzPts val="2400"/>
              <a:buChar char="▪"/>
            </a:pPr>
            <a:r>
              <a:rPr lang="en-US"/>
              <a:t>Active problems being managed</a:t>
            </a:r>
            <a:endParaRPr/>
          </a:p>
          <a:p>
            <a:pPr indent="-228600" lvl="2" marL="1143000" rtl="0" algn="l">
              <a:spcBef>
                <a:spcPts val="480"/>
              </a:spcBef>
              <a:spcAft>
                <a:spcPts val="0"/>
              </a:spcAft>
              <a:buSzPts val="2400"/>
              <a:buChar char="▪"/>
            </a:pPr>
            <a:r>
              <a:rPr lang="en-US"/>
              <a:t>Include chronic problems that have an impact on plan</a:t>
            </a:r>
            <a:endParaRPr/>
          </a:p>
          <a:p>
            <a:pPr indent="-228600" lvl="2" marL="1143000" rtl="0" algn="l">
              <a:spcBef>
                <a:spcPts val="480"/>
              </a:spcBef>
              <a:spcAft>
                <a:spcPts val="0"/>
              </a:spcAft>
              <a:buSzPts val="2400"/>
              <a:buChar char="▪"/>
            </a:pPr>
            <a:r>
              <a:rPr lang="en-US"/>
              <a:t>Preventive health promotion</a:t>
            </a:r>
            <a:endParaRPr/>
          </a:p>
          <a:p>
            <a:pPr indent="-228600" lvl="2" marL="1143000" rtl="0" algn="l">
              <a:spcBef>
                <a:spcPts val="480"/>
              </a:spcBef>
              <a:spcAft>
                <a:spcPts val="0"/>
              </a:spcAft>
              <a:buSzPts val="2400"/>
              <a:buChar char="▪"/>
            </a:pPr>
            <a:r>
              <a:rPr lang="en-US"/>
              <a:t>Ongoing</a:t>
            </a:r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53"/>
          <p:cNvSpPr txBox="1"/>
          <p:nvPr>
            <p:ph type="title"/>
          </p:nvPr>
        </p:nvSpPr>
        <p:spPr>
          <a:xfrm>
            <a:off x="457200" y="12954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Documentation (cont’d)</a:t>
            </a:r>
            <a:endParaRPr/>
          </a:p>
        </p:txBody>
      </p:sp>
      <p:sp>
        <p:nvSpPr>
          <p:cNvPr id="343" name="Google Shape;343;p53"/>
          <p:cNvSpPr txBox="1"/>
          <p:nvPr>
            <p:ph idx="1" type="body"/>
          </p:nvPr>
        </p:nvSpPr>
        <p:spPr>
          <a:xfrm>
            <a:off x="457200" y="2438400"/>
            <a:ext cx="8229600" cy="3687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3200"/>
              <a:buFont typeface="Noto Sans Symbols"/>
              <a:buNone/>
            </a:pPr>
            <a:r>
              <a:rPr b="1" lang="en-US"/>
              <a:t>SOAP</a:t>
            </a:r>
            <a:r>
              <a:rPr lang="en-US"/>
              <a:t> format (cont’d)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Plan</a:t>
            </a:r>
            <a:endParaRPr/>
          </a:p>
          <a:p>
            <a:pPr indent="-228600" lvl="2" marL="1143000" rtl="0" algn="l">
              <a:spcBef>
                <a:spcPts val="480"/>
              </a:spcBef>
              <a:spcAft>
                <a:spcPts val="0"/>
              </a:spcAft>
              <a:buSzPts val="2400"/>
              <a:buChar char="▪"/>
            </a:pPr>
            <a:r>
              <a:rPr lang="en-US"/>
              <a:t>Treatment defined in specific detail</a:t>
            </a:r>
            <a:endParaRPr/>
          </a:p>
          <a:p>
            <a:pPr indent="-228600" lvl="2" marL="1143000" rtl="0" algn="l">
              <a:spcBef>
                <a:spcPts val="480"/>
              </a:spcBef>
              <a:spcAft>
                <a:spcPts val="0"/>
              </a:spcAft>
              <a:buSzPts val="2400"/>
              <a:buChar char="▪"/>
            </a:pPr>
            <a:r>
              <a:rPr lang="en-US"/>
              <a:t>Includes specific directions</a:t>
            </a:r>
            <a:endParaRPr/>
          </a:p>
          <a:p>
            <a:pPr indent="-228600" lvl="2" marL="1143000" rtl="0" algn="l">
              <a:spcBef>
                <a:spcPts val="480"/>
              </a:spcBef>
              <a:spcAft>
                <a:spcPts val="0"/>
              </a:spcAft>
              <a:buSzPts val="2400"/>
              <a:buChar char="▪"/>
            </a:pPr>
            <a:r>
              <a:rPr lang="en-US"/>
              <a:t>Three general sections</a:t>
            </a:r>
            <a:endParaRPr/>
          </a:p>
          <a:p>
            <a:pPr indent="-457200" lvl="3" marL="1828800" rtl="0" algn="l">
              <a:spcBef>
                <a:spcPts val="400"/>
              </a:spcBef>
              <a:spcAft>
                <a:spcPts val="0"/>
              </a:spcAft>
              <a:buSzPts val="2000"/>
              <a:buFont typeface="Calibri"/>
              <a:buAutoNum type="arabicPeriod"/>
            </a:pPr>
            <a:r>
              <a:rPr lang="en-US"/>
              <a:t>Diagnostic testing</a:t>
            </a:r>
            <a:endParaRPr/>
          </a:p>
          <a:p>
            <a:pPr indent="-457200" lvl="3" marL="1828800" rtl="0" algn="l">
              <a:spcBef>
                <a:spcPts val="400"/>
              </a:spcBef>
              <a:spcAft>
                <a:spcPts val="0"/>
              </a:spcAft>
              <a:buSzPts val="2000"/>
              <a:buFont typeface="Calibri"/>
              <a:buAutoNum type="arabicPeriod"/>
            </a:pPr>
            <a:r>
              <a:rPr lang="en-US"/>
              <a:t>Educational approaches</a:t>
            </a:r>
            <a:endParaRPr/>
          </a:p>
          <a:p>
            <a:pPr indent="-457200" lvl="3" marL="1828800" rtl="0" algn="l">
              <a:spcBef>
                <a:spcPts val="400"/>
              </a:spcBef>
              <a:spcAft>
                <a:spcPts val="0"/>
              </a:spcAft>
              <a:buSzPts val="2000"/>
              <a:buFont typeface="Calibri"/>
              <a:buAutoNum type="arabicPeriod"/>
            </a:pPr>
            <a:r>
              <a:rPr lang="en-US"/>
              <a:t>Clear follow-up plans</a:t>
            </a:r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54"/>
          <p:cNvSpPr txBox="1"/>
          <p:nvPr>
            <p:ph type="title"/>
          </p:nvPr>
        </p:nvSpPr>
        <p:spPr>
          <a:xfrm>
            <a:off x="457200" y="12954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Documentation (cont’d)</a:t>
            </a:r>
            <a:endParaRPr/>
          </a:p>
        </p:txBody>
      </p:sp>
      <p:sp>
        <p:nvSpPr>
          <p:cNvPr id="349" name="Google Shape;349;p54"/>
          <p:cNvSpPr txBox="1"/>
          <p:nvPr>
            <p:ph idx="1" type="body"/>
          </p:nvPr>
        </p:nvSpPr>
        <p:spPr>
          <a:xfrm>
            <a:off x="457200" y="2438400"/>
            <a:ext cx="8229600" cy="3687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3200"/>
              <a:buFont typeface="Noto Sans Symbols"/>
              <a:buNone/>
            </a:pPr>
            <a:r>
              <a:rPr b="1" lang="en-US"/>
              <a:t>SOAP</a:t>
            </a:r>
            <a:r>
              <a:rPr lang="en-US"/>
              <a:t> format (cont’d)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Plan</a:t>
            </a:r>
            <a:endParaRPr/>
          </a:p>
          <a:p>
            <a:pPr indent="-228600" lvl="2" marL="1143000" rtl="0" algn="l">
              <a:spcBef>
                <a:spcPts val="480"/>
              </a:spcBef>
              <a:spcAft>
                <a:spcPts val="0"/>
              </a:spcAft>
              <a:buSzPts val="2400"/>
              <a:buChar char="▪"/>
            </a:pPr>
            <a:r>
              <a:rPr lang="en-US"/>
              <a:t>Include sense of the goal of treatment</a:t>
            </a:r>
            <a:endParaRPr/>
          </a:p>
          <a:p>
            <a:pPr indent="-228600" lvl="3" marL="1600200" rtl="0" algn="l">
              <a:spcBef>
                <a:spcPts val="400"/>
              </a:spcBef>
              <a:spcAft>
                <a:spcPts val="0"/>
              </a:spcAft>
              <a:buSzPts val="2000"/>
              <a:buChar char="▪"/>
            </a:pPr>
            <a:r>
              <a:rPr lang="en-US"/>
              <a:t>Discuss and record goals of therapy for chronic or complex problems</a:t>
            </a:r>
            <a:endParaRPr/>
          </a:p>
          <a:p>
            <a:pPr indent="-228600" lvl="2" marL="1143000" rtl="0" algn="l">
              <a:spcBef>
                <a:spcPts val="480"/>
              </a:spcBef>
              <a:spcAft>
                <a:spcPts val="0"/>
              </a:spcAft>
              <a:buSzPts val="2400"/>
              <a:buChar char="▪"/>
            </a:pPr>
            <a:r>
              <a:rPr lang="en-US"/>
              <a:t>Consider whether documentation conveys scope and tone of the visit</a:t>
            </a:r>
            <a:endParaRPr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55"/>
          <p:cNvSpPr txBox="1"/>
          <p:nvPr>
            <p:ph type="title"/>
          </p:nvPr>
        </p:nvSpPr>
        <p:spPr>
          <a:xfrm>
            <a:off x="457200" y="12954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Documentation (cont’d)</a:t>
            </a:r>
            <a:endParaRPr/>
          </a:p>
        </p:txBody>
      </p:sp>
      <p:sp>
        <p:nvSpPr>
          <p:cNvPr id="355" name="Google Shape;355;p55"/>
          <p:cNvSpPr txBox="1"/>
          <p:nvPr>
            <p:ph idx="1" type="body"/>
          </p:nvPr>
        </p:nvSpPr>
        <p:spPr>
          <a:xfrm>
            <a:off x="457200" y="2438400"/>
            <a:ext cx="8229600" cy="3687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09685"/>
              </a:buClr>
              <a:buSzPts val="3200"/>
              <a:buChar char="▪"/>
            </a:pPr>
            <a:r>
              <a:rPr lang="en-US"/>
              <a:t>Documentation Systems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Usually “invented” by each practice</a:t>
            </a:r>
            <a:endParaRPr/>
          </a:p>
          <a:p>
            <a:pPr indent="-228600" lvl="2" marL="1143000" rtl="0" algn="l">
              <a:spcBef>
                <a:spcPts val="480"/>
              </a:spcBef>
              <a:spcAft>
                <a:spcPts val="0"/>
              </a:spcAft>
              <a:buSzPts val="2400"/>
              <a:buChar char="▪"/>
            </a:pPr>
            <a:r>
              <a:rPr lang="en-US"/>
              <a:t>Opportunity for NPs in practice to rectify problems in the records</a:t>
            </a:r>
            <a:endParaRPr/>
          </a:p>
          <a:p>
            <a:pPr indent="-228600" lvl="3" marL="1600200" rtl="0" algn="l">
              <a:spcBef>
                <a:spcPts val="400"/>
              </a:spcBef>
              <a:spcAft>
                <a:spcPts val="0"/>
              </a:spcAft>
              <a:buSzPts val="2000"/>
              <a:buChar char="▪"/>
            </a:pPr>
            <a:r>
              <a:rPr lang="en-US"/>
              <a:t>Claiming credit and billing for care</a:t>
            </a:r>
            <a:endParaRPr/>
          </a:p>
          <a:p>
            <a:pPr indent="-101600" lvl="3" marL="1600200" rtl="0" algn="l"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0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56"/>
          <p:cNvSpPr txBox="1"/>
          <p:nvPr>
            <p:ph type="title"/>
          </p:nvPr>
        </p:nvSpPr>
        <p:spPr>
          <a:xfrm>
            <a:off x="457200" y="12954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Reduction of Medical Error</a:t>
            </a:r>
            <a:endParaRPr/>
          </a:p>
        </p:txBody>
      </p:sp>
      <p:sp>
        <p:nvSpPr>
          <p:cNvPr id="362" name="Google Shape;362;p56"/>
          <p:cNvSpPr txBox="1"/>
          <p:nvPr>
            <p:ph idx="1" type="body"/>
          </p:nvPr>
        </p:nvSpPr>
        <p:spPr>
          <a:xfrm>
            <a:off x="457200" y="2438400"/>
            <a:ext cx="8229600" cy="3687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3200"/>
              <a:buFont typeface="Noto Sans Symbols"/>
              <a:buNone/>
            </a:pPr>
            <a:r>
              <a:rPr lang="en-US"/>
              <a:t>Institute of Medicine study: Primary care has largest number of errors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Administration: misfiled information, chart not available, lack of documentation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Processing laboratory specimens</a:t>
            </a:r>
            <a:endParaRPr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7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57"/>
          <p:cNvSpPr txBox="1"/>
          <p:nvPr>
            <p:ph type="title"/>
          </p:nvPr>
        </p:nvSpPr>
        <p:spPr>
          <a:xfrm>
            <a:off x="457200" y="10668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The Digital Future</a:t>
            </a:r>
            <a:endParaRPr/>
          </a:p>
        </p:txBody>
      </p:sp>
      <p:sp>
        <p:nvSpPr>
          <p:cNvPr id="369" name="Google Shape;369;p57"/>
          <p:cNvSpPr txBox="1"/>
          <p:nvPr>
            <p:ph idx="1" type="body"/>
          </p:nvPr>
        </p:nvSpPr>
        <p:spPr>
          <a:xfrm>
            <a:off x="457200" y="2209800"/>
            <a:ext cx="8229600" cy="3687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Char char="▪"/>
            </a:pPr>
            <a:r>
              <a:rPr lang="en-US"/>
              <a:t>Increased use of electronic media in health care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3200"/>
              <a:buChar char="▪"/>
            </a:pPr>
            <a:r>
              <a:rPr lang="en-US"/>
              <a:t>Records maintained electronically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3200"/>
              <a:buChar char="▪"/>
            </a:pPr>
            <a:r>
              <a:rPr lang="en-US"/>
              <a:t>Able to communicate information with public who have access to computers or Internet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3200"/>
              <a:buChar char="▪"/>
            </a:pPr>
            <a:r>
              <a:rPr lang="en-US"/>
              <a:t>Many practices send their patients e-mails with health-related information</a:t>
            </a:r>
            <a:endParaRPr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3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58"/>
          <p:cNvSpPr txBox="1"/>
          <p:nvPr>
            <p:ph type="title"/>
          </p:nvPr>
        </p:nvSpPr>
        <p:spPr>
          <a:xfrm>
            <a:off x="457200" y="12954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The Digital Future (cont’d)</a:t>
            </a:r>
            <a:endParaRPr/>
          </a:p>
        </p:txBody>
      </p:sp>
      <p:sp>
        <p:nvSpPr>
          <p:cNvPr id="375" name="Google Shape;375;p58"/>
          <p:cNvSpPr txBox="1"/>
          <p:nvPr>
            <p:ph idx="1" type="body"/>
          </p:nvPr>
        </p:nvSpPr>
        <p:spPr>
          <a:xfrm>
            <a:off x="457200" y="2438400"/>
            <a:ext cx="8229600" cy="3687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09685"/>
              </a:buClr>
              <a:buSzPts val="3200"/>
              <a:buChar char="▪"/>
            </a:pPr>
            <a:r>
              <a:rPr lang="en-US"/>
              <a:t>Telehealth (telemedicine)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Inconsistent laws and policies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rgbClr val="009685"/>
              </a:buClr>
              <a:buSzPts val="3200"/>
              <a:buChar char="▪"/>
            </a:pPr>
            <a:r>
              <a:rPr lang="en-US"/>
              <a:t>Next phase of medical innovation: incorporation of smartphones and mobile apps for monitoring and data transfer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rgbClr val="009685"/>
              </a:buClr>
              <a:buSzPts val="3200"/>
              <a:buChar char="▪"/>
            </a:pPr>
            <a:r>
              <a:rPr lang="en-US"/>
              <a:t>New field of precision medicine</a:t>
            </a:r>
            <a:endParaRPr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0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59"/>
          <p:cNvSpPr txBox="1"/>
          <p:nvPr>
            <p:ph type="title"/>
          </p:nvPr>
        </p:nvSpPr>
        <p:spPr>
          <a:xfrm>
            <a:off x="457200" y="9906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Ethics</a:t>
            </a:r>
            <a:endParaRPr/>
          </a:p>
        </p:txBody>
      </p:sp>
      <p:sp>
        <p:nvSpPr>
          <p:cNvPr id="382" name="Google Shape;382;p59"/>
          <p:cNvSpPr txBox="1"/>
          <p:nvPr>
            <p:ph idx="1" type="body"/>
          </p:nvPr>
        </p:nvSpPr>
        <p:spPr>
          <a:xfrm>
            <a:off x="457200" y="2133600"/>
            <a:ext cx="82296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▪"/>
            </a:pPr>
            <a:r>
              <a:rPr lang="en-US" sz="2400"/>
              <a:t>Every clinical judgment is an ethical judgment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400"/>
              <a:buChar char="▪"/>
            </a:pPr>
            <a:r>
              <a:rPr lang="en-US" sz="2400"/>
              <a:t>Beneficence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400"/>
              <a:buChar char="▪"/>
            </a:pPr>
            <a:r>
              <a:rPr lang="en-US" sz="2400"/>
              <a:t>Autonomy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400"/>
              <a:buChar char="▪"/>
            </a:pPr>
            <a:r>
              <a:rPr lang="en-US" sz="2400"/>
              <a:t>Truth telling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400"/>
              <a:buChar char="▪"/>
            </a:pPr>
            <a:r>
              <a:rPr lang="en-US" sz="2400"/>
              <a:t>Allocation of resources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400"/>
              <a:buChar char="▪"/>
            </a:pPr>
            <a:r>
              <a:rPr lang="en-US" sz="2400"/>
              <a:t>Patient advocate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400"/>
              <a:buChar char="▪"/>
            </a:pPr>
            <a:r>
              <a:rPr lang="en-US" sz="2400"/>
              <a:t>Fidelity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400"/>
              <a:buChar char="▪"/>
            </a:pPr>
            <a:r>
              <a:rPr i="1" lang="en-US" sz="2400"/>
              <a:t>Circle of Caring: </a:t>
            </a:r>
            <a:r>
              <a:rPr lang="en-US" sz="2400"/>
              <a:t>Relationship potential to enhance patient and nurse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3200"/>
              <a:buFont typeface="Noto Sans Symbols"/>
              <a:buNone/>
            </a:pPr>
            <a:r>
              <a:t/>
            </a:r>
            <a:endParaRPr/>
          </a:p>
          <a:p>
            <a:pPr indent="-1397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type="title"/>
          </p:nvPr>
        </p:nvSpPr>
        <p:spPr>
          <a:xfrm>
            <a:off x="457200" y="12954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Context of Clinical Judgment </a:t>
            </a:r>
            <a:br>
              <a:rPr lang="en-US"/>
            </a:br>
            <a:r>
              <a:rPr lang="en-US"/>
              <a:t>in Primary Care (cont’d)</a:t>
            </a:r>
            <a:endParaRPr/>
          </a:p>
        </p:txBody>
      </p:sp>
      <p:sp>
        <p:nvSpPr>
          <p:cNvPr id="84" name="Google Shape;84;p17"/>
          <p:cNvSpPr txBox="1"/>
          <p:nvPr>
            <p:ph idx="1" type="body"/>
          </p:nvPr>
        </p:nvSpPr>
        <p:spPr>
          <a:xfrm>
            <a:off x="457200" y="2667000"/>
            <a:ext cx="8229600" cy="3687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3200"/>
              <a:buFont typeface="Noto Sans Symbols"/>
              <a:buNone/>
            </a:pPr>
            <a:r>
              <a:rPr lang="en-US"/>
              <a:t>Purpose and goal of diagnostic reasoning (cont’d)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Variety of problems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Organized approach needed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Long-term relationships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/>
          <p:nvPr>
            <p:ph type="title"/>
          </p:nvPr>
        </p:nvSpPr>
        <p:spPr>
          <a:xfrm>
            <a:off x="457200" y="12954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Clinical Judgment </a:t>
            </a:r>
            <a:br>
              <a:rPr lang="en-US"/>
            </a:br>
            <a:r>
              <a:rPr lang="en-US"/>
              <a:t>in Primary Care (cont’d)</a:t>
            </a:r>
            <a:endParaRPr/>
          </a:p>
        </p:txBody>
      </p:sp>
      <p:sp>
        <p:nvSpPr>
          <p:cNvPr id="91" name="Google Shape;91;p18"/>
          <p:cNvSpPr txBox="1"/>
          <p:nvPr>
            <p:ph idx="1" type="body"/>
          </p:nvPr>
        </p:nvSpPr>
        <p:spPr>
          <a:xfrm>
            <a:off x="457200" y="2438400"/>
            <a:ext cx="8229600" cy="3687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3200"/>
              <a:buFont typeface="Noto Sans Symbols"/>
              <a:buNone/>
            </a:pPr>
            <a:r>
              <a:rPr lang="en-US"/>
              <a:t>Unique aspects of primary care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Types of patient problems in primary care are unique and illness presentations are different than in other settings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Psychosocial problems frequently present with vague, nonspecific somatic complaints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Pace is different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SzPts val="2800"/>
              <a:buFont typeface="Noto Sans Symbols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 txBox="1"/>
          <p:nvPr>
            <p:ph type="title"/>
          </p:nvPr>
        </p:nvSpPr>
        <p:spPr>
          <a:xfrm>
            <a:off x="457200" y="12954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Clinical Judgment </a:t>
            </a:r>
            <a:br>
              <a:rPr lang="en-US"/>
            </a:br>
            <a:r>
              <a:rPr lang="en-US"/>
              <a:t>in Primary Care (cont’d)</a:t>
            </a:r>
            <a:endParaRPr/>
          </a:p>
        </p:txBody>
      </p:sp>
      <p:sp>
        <p:nvSpPr>
          <p:cNvPr id="98" name="Google Shape;98;p19"/>
          <p:cNvSpPr txBox="1"/>
          <p:nvPr>
            <p:ph idx="1" type="body"/>
          </p:nvPr>
        </p:nvSpPr>
        <p:spPr>
          <a:xfrm>
            <a:off x="457200" y="2438400"/>
            <a:ext cx="8229600" cy="3687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Font typeface="Noto Sans Symbols"/>
              <a:buNone/>
            </a:pPr>
            <a:r>
              <a:rPr lang="en-US"/>
              <a:t>Uncertainty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Increased autonomy and increased uncertainty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Uncertainties in aspects of care even with experienced APRNs 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Some patient problems require lifelong lifestyle adjustments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Intellectual honesty and humility balanced with confidence based on experience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0"/>
          <p:cNvSpPr txBox="1"/>
          <p:nvPr>
            <p:ph type="title"/>
          </p:nvPr>
        </p:nvSpPr>
        <p:spPr>
          <a:xfrm>
            <a:off x="457200" y="12954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Clinical Judgment </a:t>
            </a:r>
            <a:br>
              <a:rPr lang="en-US"/>
            </a:br>
            <a:r>
              <a:rPr lang="en-US"/>
              <a:t>in Primary Care (cont’d)</a:t>
            </a:r>
            <a:endParaRPr/>
          </a:p>
        </p:txBody>
      </p:sp>
      <p:sp>
        <p:nvSpPr>
          <p:cNvPr id="105" name="Google Shape;105;p20"/>
          <p:cNvSpPr txBox="1"/>
          <p:nvPr>
            <p:ph idx="1" type="body"/>
          </p:nvPr>
        </p:nvSpPr>
        <p:spPr>
          <a:xfrm>
            <a:off x="457200" y="2819400"/>
            <a:ext cx="8229600" cy="3687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3200"/>
              <a:buFont typeface="Noto Sans Symbols"/>
              <a:buNone/>
            </a:pPr>
            <a:r>
              <a:rPr lang="en-US"/>
              <a:t>Nursing and the medical model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Both: gain medical domain skills, build new skills based on the nursing frameworks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Consider responses to threats, coping, and meaning of illness to patient 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Approach is individualized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1"/>
          <p:cNvSpPr txBox="1"/>
          <p:nvPr>
            <p:ph type="title"/>
          </p:nvPr>
        </p:nvSpPr>
        <p:spPr>
          <a:xfrm>
            <a:off x="457200" y="12954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Clinical Judgment </a:t>
            </a:r>
            <a:br>
              <a:rPr lang="en-US"/>
            </a:br>
            <a:r>
              <a:rPr lang="en-US"/>
              <a:t>in Primary Care (cont’d)</a:t>
            </a:r>
            <a:endParaRPr/>
          </a:p>
        </p:txBody>
      </p:sp>
      <p:sp>
        <p:nvSpPr>
          <p:cNvPr id="112" name="Google Shape;112;p21"/>
          <p:cNvSpPr txBox="1"/>
          <p:nvPr>
            <p:ph idx="1" type="body"/>
          </p:nvPr>
        </p:nvSpPr>
        <p:spPr>
          <a:xfrm>
            <a:off x="457200" y="2895600"/>
            <a:ext cx="8229600" cy="3687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3200"/>
              <a:buFont typeface="Noto Sans Symbols"/>
              <a:buNone/>
            </a:pPr>
            <a:r>
              <a:rPr lang="en-US"/>
              <a:t>Patient-APRN linkages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Model Figure 4.1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Clinical judgment happens in dialogue between patient and provider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Model includes patient, provider, and environmental factors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SzPts val="2800"/>
              <a:buFont typeface="Noto Sans Symbols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unphy4eTemplat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